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5" r:id="rId5"/>
    <p:sldId id="261" r:id="rId6"/>
    <p:sldId id="262" r:id="rId7"/>
    <p:sldId id="263" r:id="rId8"/>
    <p:sldId id="258" r:id="rId9"/>
    <p:sldId id="267" r:id="rId10"/>
    <p:sldId id="269" r:id="rId11"/>
    <p:sldId id="271" r:id="rId12"/>
    <p:sldId id="277" r:id="rId13"/>
    <p:sldId id="278" r:id="rId14"/>
    <p:sldId id="279" r:id="rId15"/>
    <p:sldId id="280" r:id="rId16"/>
    <p:sldId id="281" r:id="rId17"/>
    <p:sldId id="282" r:id="rId18"/>
    <p:sldId id="283" r:id="rId19"/>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1" clrIdx="0">
    <p:extLst>
      <p:ext uri="{19B8F6BF-5375-455C-9EA6-DF929625EA0E}">
        <p15:presenceInfo xmlns:p15="http://schemas.microsoft.com/office/powerpoint/2012/main" userId="d0469a21f7b83a8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5FEFC-67FF-4521-81F7-B17EC07B32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467983-E022-4B62-8C0F-9866C02B53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4007A4-8A2C-4C03-87DE-481E1FEC28E8}"/>
              </a:ext>
            </a:extLst>
          </p:cNvPr>
          <p:cNvSpPr>
            <a:spLocks noGrp="1"/>
          </p:cNvSpPr>
          <p:nvPr>
            <p:ph type="dt" sz="half" idx="10"/>
          </p:nvPr>
        </p:nvSpPr>
        <p:spPr/>
        <p:txBody>
          <a:bodyPr/>
          <a:lstStyle/>
          <a:p>
            <a:fld id="{A623098E-BE58-4C35-A8A9-F69644E16381}" type="datetimeFigureOut">
              <a:rPr lang="en-US" smtClean="0"/>
              <a:t>4/27/2021</a:t>
            </a:fld>
            <a:endParaRPr lang="en-US" dirty="0"/>
          </a:p>
        </p:txBody>
      </p:sp>
      <p:sp>
        <p:nvSpPr>
          <p:cNvPr id="5" name="Footer Placeholder 4">
            <a:extLst>
              <a:ext uri="{FF2B5EF4-FFF2-40B4-BE49-F238E27FC236}">
                <a16:creationId xmlns:a16="http://schemas.microsoft.com/office/drawing/2014/main" id="{F3B74DDA-D8B2-43D6-8283-237836B4E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A2BD2F6-4E12-45CE-9D5F-9706DDA2E2F2}"/>
              </a:ext>
            </a:extLst>
          </p:cNvPr>
          <p:cNvSpPr>
            <a:spLocks noGrp="1"/>
          </p:cNvSpPr>
          <p:nvPr>
            <p:ph type="sldNum" sz="quarter" idx="12"/>
          </p:nvPr>
        </p:nvSpPr>
        <p:spPr/>
        <p:txBody>
          <a:bodyPr/>
          <a:lstStyle/>
          <a:p>
            <a:fld id="{D88F71B8-5150-4FB9-BFC0-56E6EDC097D8}" type="slidenum">
              <a:rPr lang="en-US" smtClean="0"/>
              <a:t>‹#›</a:t>
            </a:fld>
            <a:endParaRPr lang="en-US" dirty="0"/>
          </a:p>
        </p:txBody>
      </p:sp>
    </p:spTree>
    <p:extLst>
      <p:ext uri="{BB962C8B-B14F-4D97-AF65-F5344CB8AC3E}">
        <p14:creationId xmlns:p14="http://schemas.microsoft.com/office/powerpoint/2010/main" val="3044158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310DA-2B04-4233-8E2C-26E6E00AB9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B60FA9-5F5B-453E-A856-94C9AD2D1A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28B04-09D9-48CC-98CA-B2746FCF9E2B}"/>
              </a:ext>
            </a:extLst>
          </p:cNvPr>
          <p:cNvSpPr>
            <a:spLocks noGrp="1"/>
          </p:cNvSpPr>
          <p:nvPr>
            <p:ph type="dt" sz="half" idx="10"/>
          </p:nvPr>
        </p:nvSpPr>
        <p:spPr/>
        <p:txBody>
          <a:bodyPr/>
          <a:lstStyle/>
          <a:p>
            <a:fld id="{A623098E-BE58-4C35-A8A9-F69644E16381}" type="datetimeFigureOut">
              <a:rPr lang="en-US" smtClean="0"/>
              <a:t>4/27/2021</a:t>
            </a:fld>
            <a:endParaRPr lang="en-US" dirty="0"/>
          </a:p>
        </p:txBody>
      </p:sp>
      <p:sp>
        <p:nvSpPr>
          <p:cNvPr id="5" name="Footer Placeholder 4">
            <a:extLst>
              <a:ext uri="{FF2B5EF4-FFF2-40B4-BE49-F238E27FC236}">
                <a16:creationId xmlns:a16="http://schemas.microsoft.com/office/drawing/2014/main" id="{FA9BB574-EED1-40CA-8D06-B8AE29A3CBF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B2CE87-C845-4E99-ABA3-FF194E48646E}"/>
              </a:ext>
            </a:extLst>
          </p:cNvPr>
          <p:cNvSpPr>
            <a:spLocks noGrp="1"/>
          </p:cNvSpPr>
          <p:nvPr>
            <p:ph type="sldNum" sz="quarter" idx="12"/>
          </p:nvPr>
        </p:nvSpPr>
        <p:spPr/>
        <p:txBody>
          <a:bodyPr/>
          <a:lstStyle/>
          <a:p>
            <a:fld id="{D88F71B8-5150-4FB9-BFC0-56E6EDC097D8}" type="slidenum">
              <a:rPr lang="en-US" smtClean="0"/>
              <a:t>‹#›</a:t>
            </a:fld>
            <a:endParaRPr lang="en-US" dirty="0"/>
          </a:p>
        </p:txBody>
      </p:sp>
    </p:spTree>
    <p:extLst>
      <p:ext uri="{BB962C8B-B14F-4D97-AF65-F5344CB8AC3E}">
        <p14:creationId xmlns:p14="http://schemas.microsoft.com/office/powerpoint/2010/main" val="149265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857C07-2E8C-401A-8B6C-E4280F1F2B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2FF5CC-919C-4446-9614-BB3DBD492D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7B8006-0CE2-41C8-9724-B72F3C3B8201}"/>
              </a:ext>
            </a:extLst>
          </p:cNvPr>
          <p:cNvSpPr>
            <a:spLocks noGrp="1"/>
          </p:cNvSpPr>
          <p:nvPr>
            <p:ph type="dt" sz="half" idx="10"/>
          </p:nvPr>
        </p:nvSpPr>
        <p:spPr/>
        <p:txBody>
          <a:bodyPr/>
          <a:lstStyle/>
          <a:p>
            <a:fld id="{A623098E-BE58-4C35-A8A9-F69644E16381}" type="datetimeFigureOut">
              <a:rPr lang="en-US" smtClean="0"/>
              <a:t>4/27/2021</a:t>
            </a:fld>
            <a:endParaRPr lang="en-US" dirty="0"/>
          </a:p>
        </p:txBody>
      </p:sp>
      <p:sp>
        <p:nvSpPr>
          <p:cNvPr id="5" name="Footer Placeholder 4">
            <a:extLst>
              <a:ext uri="{FF2B5EF4-FFF2-40B4-BE49-F238E27FC236}">
                <a16:creationId xmlns:a16="http://schemas.microsoft.com/office/drawing/2014/main" id="{ED2F2E7C-AEE0-4699-9784-B198854A3A4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BD7F8C-4B74-48EC-A5D2-DE03F6AA4D69}"/>
              </a:ext>
            </a:extLst>
          </p:cNvPr>
          <p:cNvSpPr>
            <a:spLocks noGrp="1"/>
          </p:cNvSpPr>
          <p:nvPr>
            <p:ph type="sldNum" sz="quarter" idx="12"/>
          </p:nvPr>
        </p:nvSpPr>
        <p:spPr/>
        <p:txBody>
          <a:bodyPr/>
          <a:lstStyle/>
          <a:p>
            <a:fld id="{D88F71B8-5150-4FB9-BFC0-56E6EDC097D8}" type="slidenum">
              <a:rPr lang="en-US" smtClean="0"/>
              <a:t>‹#›</a:t>
            </a:fld>
            <a:endParaRPr lang="en-US" dirty="0"/>
          </a:p>
        </p:txBody>
      </p:sp>
    </p:spTree>
    <p:extLst>
      <p:ext uri="{BB962C8B-B14F-4D97-AF65-F5344CB8AC3E}">
        <p14:creationId xmlns:p14="http://schemas.microsoft.com/office/powerpoint/2010/main" val="177708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6731-9AB3-4D54-BAFF-66BF4893D4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CD36E7-31F0-4664-A1A7-9F4FDFCFEA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0B403-7748-4C1D-8D9D-FFDEDB7B8585}"/>
              </a:ext>
            </a:extLst>
          </p:cNvPr>
          <p:cNvSpPr>
            <a:spLocks noGrp="1"/>
          </p:cNvSpPr>
          <p:nvPr>
            <p:ph type="dt" sz="half" idx="10"/>
          </p:nvPr>
        </p:nvSpPr>
        <p:spPr/>
        <p:txBody>
          <a:bodyPr/>
          <a:lstStyle/>
          <a:p>
            <a:fld id="{A623098E-BE58-4C35-A8A9-F69644E16381}" type="datetimeFigureOut">
              <a:rPr lang="en-US" smtClean="0"/>
              <a:t>4/27/2021</a:t>
            </a:fld>
            <a:endParaRPr lang="en-US" dirty="0"/>
          </a:p>
        </p:txBody>
      </p:sp>
      <p:sp>
        <p:nvSpPr>
          <p:cNvPr id="5" name="Footer Placeholder 4">
            <a:extLst>
              <a:ext uri="{FF2B5EF4-FFF2-40B4-BE49-F238E27FC236}">
                <a16:creationId xmlns:a16="http://schemas.microsoft.com/office/drawing/2014/main" id="{D4EB11C9-7BC0-40CD-AA82-1287A0D4C8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3DCAFE-F637-4C74-9D22-1EF341CB3B73}"/>
              </a:ext>
            </a:extLst>
          </p:cNvPr>
          <p:cNvSpPr>
            <a:spLocks noGrp="1"/>
          </p:cNvSpPr>
          <p:nvPr>
            <p:ph type="sldNum" sz="quarter" idx="12"/>
          </p:nvPr>
        </p:nvSpPr>
        <p:spPr/>
        <p:txBody>
          <a:bodyPr/>
          <a:lstStyle/>
          <a:p>
            <a:fld id="{D88F71B8-5150-4FB9-BFC0-56E6EDC097D8}" type="slidenum">
              <a:rPr lang="en-US" smtClean="0"/>
              <a:t>‹#›</a:t>
            </a:fld>
            <a:endParaRPr lang="en-US" dirty="0"/>
          </a:p>
        </p:txBody>
      </p:sp>
    </p:spTree>
    <p:extLst>
      <p:ext uri="{BB962C8B-B14F-4D97-AF65-F5344CB8AC3E}">
        <p14:creationId xmlns:p14="http://schemas.microsoft.com/office/powerpoint/2010/main" val="3771373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A2365-DF86-4C1F-B996-04AD4CCDCD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A2352D-160E-4725-B8F6-3505FF2308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156D26-A35F-4FB2-84B3-C3C656D4584A}"/>
              </a:ext>
            </a:extLst>
          </p:cNvPr>
          <p:cNvSpPr>
            <a:spLocks noGrp="1"/>
          </p:cNvSpPr>
          <p:nvPr>
            <p:ph type="dt" sz="half" idx="10"/>
          </p:nvPr>
        </p:nvSpPr>
        <p:spPr/>
        <p:txBody>
          <a:bodyPr/>
          <a:lstStyle/>
          <a:p>
            <a:fld id="{A623098E-BE58-4C35-A8A9-F69644E16381}" type="datetimeFigureOut">
              <a:rPr lang="en-US" smtClean="0"/>
              <a:t>4/27/2021</a:t>
            </a:fld>
            <a:endParaRPr lang="en-US" dirty="0"/>
          </a:p>
        </p:txBody>
      </p:sp>
      <p:sp>
        <p:nvSpPr>
          <p:cNvPr id="5" name="Footer Placeholder 4">
            <a:extLst>
              <a:ext uri="{FF2B5EF4-FFF2-40B4-BE49-F238E27FC236}">
                <a16:creationId xmlns:a16="http://schemas.microsoft.com/office/drawing/2014/main" id="{BD6C405E-823E-4CD2-A0B1-BB95D0BACC5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9F18FE-88BF-4288-9584-94A0CCE116BB}"/>
              </a:ext>
            </a:extLst>
          </p:cNvPr>
          <p:cNvSpPr>
            <a:spLocks noGrp="1"/>
          </p:cNvSpPr>
          <p:nvPr>
            <p:ph type="sldNum" sz="quarter" idx="12"/>
          </p:nvPr>
        </p:nvSpPr>
        <p:spPr/>
        <p:txBody>
          <a:bodyPr/>
          <a:lstStyle/>
          <a:p>
            <a:fld id="{D88F71B8-5150-4FB9-BFC0-56E6EDC097D8}" type="slidenum">
              <a:rPr lang="en-US" smtClean="0"/>
              <a:t>‹#›</a:t>
            </a:fld>
            <a:endParaRPr lang="en-US" dirty="0"/>
          </a:p>
        </p:txBody>
      </p:sp>
    </p:spTree>
    <p:extLst>
      <p:ext uri="{BB962C8B-B14F-4D97-AF65-F5344CB8AC3E}">
        <p14:creationId xmlns:p14="http://schemas.microsoft.com/office/powerpoint/2010/main" val="2586658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269B2-A4D7-4D8F-90A5-A452DD8976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9D7A79-E6B1-4AF9-A2FF-0433A395A0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06EEB2-2756-4A42-90D1-F2FE6ACFDD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BE5C89-76D5-4F96-A727-F32CCA6F2DFA}"/>
              </a:ext>
            </a:extLst>
          </p:cNvPr>
          <p:cNvSpPr>
            <a:spLocks noGrp="1"/>
          </p:cNvSpPr>
          <p:nvPr>
            <p:ph type="dt" sz="half" idx="10"/>
          </p:nvPr>
        </p:nvSpPr>
        <p:spPr/>
        <p:txBody>
          <a:bodyPr/>
          <a:lstStyle/>
          <a:p>
            <a:fld id="{A623098E-BE58-4C35-A8A9-F69644E16381}" type="datetimeFigureOut">
              <a:rPr lang="en-US" smtClean="0"/>
              <a:t>4/27/2021</a:t>
            </a:fld>
            <a:endParaRPr lang="en-US" dirty="0"/>
          </a:p>
        </p:txBody>
      </p:sp>
      <p:sp>
        <p:nvSpPr>
          <p:cNvPr id="6" name="Footer Placeholder 5">
            <a:extLst>
              <a:ext uri="{FF2B5EF4-FFF2-40B4-BE49-F238E27FC236}">
                <a16:creationId xmlns:a16="http://schemas.microsoft.com/office/drawing/2014/main" id="{EB2D12AC-A3CD-4C12-8971-A5BA6B801D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1425D9B-66D6-4DB4-BA7C-E76F00DE7049}"/>
              </a:ext>
            </a:extLst>
          </p:cNvPr>
          <p:cNvSpPr>
            <a:spLocks noGrp="1"/>
          </p:cNvSpPr>
          <p:nvPr>
            <p:ph type="sldNum" sz="quarter" idx="12"/>
          </p:nvPr>
        </p:nvSpPr>
        <p:spPr/>
        <p:txBody>
          <a:bodyPr/>
          <a:lstStyle/>
          <a:p>
            <a:fld id="{D88F71B8-5150-4FB9-BFC0-56E6EDC097D8}" type="slidenum">
              <a:rPr lang="en-US" smtClean="0"/>
              <a:t>‹#›</a:t>
            </a:fld>
            <a:endParaRPr lang="en-US" dirty="0"/>
          </a:p>
        </p:txBody>
      </p:sp>
    </p:spTree>
    <p:extLst>
      <p:ext uri="{BB962C8B-B14F-4D97-AF65-F5344CB8AC3E}">
        <p14:creationId xmlns:p14="http://schemas.microsoft.com/office/powerpoint/2010/main" val="1377437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444D7-5DE8-43F8-9165-DD509A426D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C9D04C-62D6-4361-861B-F21D4B3C9C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364D11-4720-4BBF-B303-1501178706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BE38B-0046-47CC-ACA0-0CE1FA9EB7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C2348C-5139-44DE-8E09-DDF1B411F5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84CAC7-7F30-4F78-B5FD-925DB935EA46}"/>
              </a:ext>
            </a:extLst>
          </p:cNvPr>
          <p:cNvSpPr>
            <a:spLocks noGrp="1"/>
          </p:cNvSpPr>
          <p:nvPr>
            <p:ph type="dt" sz="half" idx="10"/>
          </p:nvPr>
        </p:nvSpPr>
        <p:spPr/>
        <p:txBody>
          <a:bodyPr/>
          <a:lstStyle/>
          <a:p>
            <a:fld id="{A623098E-BE58-4C35-A8A9-F69644E16381}" type="datetimeFigureOut">
              <a:rPr lang="en-US" smtClean="0"/>
              <a:t>4/27/2021</a:t>
            </a:fld>
            <a:endParaRPr lang="en-US" dirty="0"/>
          </a:p>
        </p:txBody>
      </p:sp>
      <p:sp>
        <p:nvSpPr>
          <p:cNvPr id="8" name="Footer Placeholder 7">
            <a:extLst>
              <a:ext uri="{FF2B5EF4-FFF2-40B4-BE49-F238E27FC236}">
                <a16:creationId xmlns:a16="http://schemas.microsoft.com/office/drawing/2014/main" id="{A8AA4913-67DA-454D-BFDE-5E6FB316A0F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991F701-6B03-48A7-A802-D050F9FD7BEC}"/>
              </a:ext>
            </a:extLst>
          </p:cNvPr>
          <p:cNvSpPr>
            <a:spLocks noGrp="1"/>
          </p:cNvSpPr>
          <p:nvPr>
            <p:ph type="sldNum" sz="quarter" idx="12"/>
          </p:nvPr>
        </p:nvSpPr>
        <p:spPr/>
        <p:txBody>
          <a:bodyPr/>
          <a:lstStyle/>
          <a:p>
            <a:fld id="{D88F71B8-5150-4FB9-BFC0-56E6EDC097D8}" type="slidenum">
              <a:rPr lang="en-US" smtClean="0"/>
              <a:t>‹#›</a:t>
            </a:fld>
            <a:endParaRPr lang="en-US" dirty="0"/>
          </a:p>
        </p:txBody>
      </p:sp>
    </p:spTree>
    <p:extLst>
      <p:ext uri="{BB962C8B-B14F-4D97-AF65-F5344CB8AC3E}">
        <p14:creationId xmlns:p14="http://schemas.microsoft.com/office/powerpoint/2010/main" val="4198096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F3619-4ABC-47FD-9F87-6F21D134BB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B317F2-B7FD-4E08-B158-6A389748F496}"/>
              </a:ext>
            </a:extLst>
          </p:cNvPr>
          <p:cNvSpPr>
            <a:spLocks noGrp="1"/>
          </p:cNvSpPr>
          <p:nvPr>
            <p:ph type="dt" sz="half" idx="10"/>
          </p:nvPr>
        </p:nvSpPr>
        <p:spPr/>
        <p:txBody>
          <a:bodyPr/>
          <a:lstStyle/>
          <a:p>
            <a:fld id="{A623098E-BE58-4C35-A8A9-F69644E16381}" type="datetimeFigureOut">
              <a:rPr lang="en-US" smtClean="0"/>
              <a:t>4/27/2021</a:t>
            </a:fld>
            <a:endParaRPr lang="en-US" dirty="0"/>
          </a:p>
        </p:txBody>
      </p:sp>
      <p:sp>
        <p:nvSpPr>
          <p:cNvPr id="4" name="Footer Placeholder 3">
            <a:extLst>
              <a:ext uri="{FF2B5EF4-FFF2-40B4-BE49-F238E27FC236}">
                <a16:creationId xmlns:a16="http://schemas.microsoft.com/office/drawing/2014/main" id="{3BCD6A7C-3A62-439A-A3B2-569C91CF15B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06941B6-A9A6-45E6-A075-40CA0949C82A}"/>
              </a:ext>
            </a:extLst>
          </p:cNvPr>
          <p:cNvSpPr>
            <a:spLocks noGrp="1"/>
          </p:cNvSpPr>
          <p:nvPr>
            <p:ph type="sldNum" sz="quarter" idx="12"/>
          </p:nvPr>
        </p:nvSpPr>
        <p:spPr/>
        <p:txBody>
          <a:bodyPr/>
          <a:lstStyle/>
          <a:p>
            <a:fld id="{D88F71B8-5150-4FB9-BFC0-56E6EDC097D8}" type="slidenum">
              <a:rPr lang="en-US" smtClean="0"/>
              <a:t>‹#›</a:t>
            </a:fld>
            <a:endParaRPr lang="en-US" dirty="0"/>
          </a:p>
        </p:txBody>
      </p:sp>
    </p:spTree>
    <p:extLst>
      <p:ext uri="{BB962C8B-B14F-4D97-AF65-F5344CB8AC3E}">
        <p14:creationId xmlns:p14="http://schemas.microsoft.com/office/powerpoint/2010/main" val="2881935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542072-0E42-4FBD-A3E2-2B92DC31FE06}"/>
              </a:ext>
            </a:extLst>
          </p:cNvPr>
          <p:cNvSpPr>
            <a:spLocks noGrp="1"/>
          </p:cNvSpPr>
          <p:nvPr>
            <p:ph type="dt" sz="half" idx="10"/>
          </p:nvPr>
        </p:nvSpPr>
        <p:spPr/>
        <p:txBody>
          <a:bodyPr/>
          <a:lstStyle/>
          <a:p>
            <a:fld id="{A623098E-BE58-4C35-A8A9-F69644E16381}" type="datetimeFigureOut">
              <a:rPr lang="en-US" smtClean="0"/>
              <a:t>4/27/2021</a:t>
            </a:fld>
            <a:endParaRPr lang="en-US" dirty="0"/>
          </a:p>
        </p:txBody>
      </p:sp>
      <p:sp>
        <p:nvSpPr>
          <p:cNvPr id="3" name="Footer Placeholder 2">
            <a:extLst>
              <a:ext uri="{FF2B5EF4-FFF2-40B4-BE49-F238E27FC236}">
                <a16:creationId xmlns:a16="http://schemas.microsoft.com/office/drawing/2014/main" id="{C3449633-E72D-4E54-8941-BC4098D1F5A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8F930B3-D8E9-4906-90D9-2BA915B8FF96}"/>
              </a:ext>
            </a:extLst>
          </p:cNvPr>
          <p:cNvSpPr>
            <a:spLocks noGrp="1"/>
          </p:cNvSpPr>
          <p:nvPr>
            <p:ph type="sldNum" sz="quarter" idx="12"/>
          </p:nvPr>
        </p:nvSpPr>
        <p:spPr/>
        <p:txBody>
          <a:bodyPr/>
          <a:lstStyle/>
          <a:p>
            <a:fld id="{D88F71B8-5150-4FB9-BFC0-56E6EDC097D8}" type="slidenum">
              <a:rPr lang="en-US" smtClean="0"/>
              <a:t>‹#›</a:t>
            </a:fld>
            <a:endParaRPr lang="en-US" dirty="0"/>
          </a:p>
        </p:txBody>
      </p:sp>
    </p:spTree>
    <p:extLst>
      <p:ext uri="{BB962C8B-B14F-4D97-AF65-F5344CB8AC3E}">
        <p14:creationId xmlns:p14="http://schemas.microsoft.com/office/powerpoint/2010/main" val="234752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A580C-F395-441A-8F8F-2B38543760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AA7CC8-6656-4E24-9D93-7E10E2B0FA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10AA24-FCB1-4165-A780-A8BFA430A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A33062-90A1-41A3-963D-5EA18F37093F}"/>
              </a:ext>
            </a:extLst>
          </p:cNvPr>
          <p:cNvSpPr>
            <a:spLocks noGrp="1"/>
          </p:cNvSpPr>
          <p:nvPr>
            <p:ph type="dt" sz="half" idx="10"/>
          </p:nvPr>
        </p:nvSpPr>
        <p:spPr/>
        <p:txBody>
          <a:bodyPr/>
          <a:lstStyle/>
          <a:p>
            <a:fld id="{A623098E-BE58-4C35-A8A9-F69644E16381}" type="datetimeFigureOut">
              <a:rPr lang="en-US" smtClean="0"/>
              <a:t>4/27/2021</a:t>
            </a:fld>
            <a:endParaRPr lang="en-US" dirty="0"/>
          </a:p>
        </p:txBody>
      </p:sp>
      <p:sp>
        <p:nvSpPr>
          <p:cNvPr id="6" name="Footer Placeholder 5">
            <a:extLst>
              <a:ext uri="{FF2B5EF4-FFF2-40B4-BE49-F238E27FC236}">
                <a16:creationId xmlns:a16="http://schemas.microsoft.com/office/drawing/2014/main" id="{D5FB88FE-AF70-4C22-8D47-8D87835953C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BE7DBC9-F416-49BD-B520-8C828F70C534}"/>
              </a:ext>
            </a:extLst>
          </p:cNvPr>
          <p:cNvSpPr>
            <a:spLocks noGrp="1"/>
          </p:cNvSpPr>
          <p:nvPr>
            <p:ph type="sldNum" sz="quarter" idx="12"/>
          </p:nvPr>
        </p:nvSpPr>
        <p:spPr/>
        <p:txBody>
          <a:bodyPr/>
          <a:lstStyle/>
          <a:p>
            <a:fld id="{D88F71B8-5150-4FB9-BFC0-56E6EDC097D8}" type="slidenum">
              <a:rPr lang="en-US" smtClean="0"/>
              <a:t>‹#›</a:t>
            </a:fld>
            <a:endParaRPr lang="en-US" dirty="0"/>
          </a:p>
        </p:txBody>
      </p:sp>
    </p:spTree>
    <p:extLst>
      <p:ext uri="{BB962C8B-B14F-4D97-AF65-F5344CB8AC3E}">
        <p14:creationId xmlns:p14="http://schemas.microsoft.com/office/powerpoint/2010/main" val="1246300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08D0D-4CD3-4666-A1B4-D1CC091681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508101-56CE-4D96-B55F-1B3DF58DAE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EAF7DD0-A56B-4977-A8E4-727525E574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A034F-E7CF-457A-B237-4EE63E7B750F}"/>
              </a:ext>
            </a:extLst>
          </p:cNvPr>
          <p:cNvSpPr>
            <a:spLocks noGrp="1"/>
          </p:cNvSpPr>
          <p:nvPr>
            <p:ph type="dt" sz="half" idx="10"/>
          </p:nvPr>
        </p:nvSpPr>
        <p:spPr/>
        <p:txBody>
          <a:bodyPr/>
          <a:lstStyle/>
          <a:p>
            <a:fld id="{A623098E-BE58-4C35-A8A9-F69644E16381}" type="datetimeFigureOut">
              <a:rPr lang="en-US" smtClean="0"/>
              <a:t>4/27/2021</a:t>
            </a:fld>
            <a:endParaRPr lang="en-US" dirty="0"/>
          </a:p>
        </p:txBody>
      </p:sp>
      <p:sp>
        <p:nvSpPr>
          <p:cNvPr id="6" name="Footer Placeholder 5">
            <a:extLst>
              <a:ext uri="{FF2B5EF4-FFF2-40B4-BE49-F238E27FC236}">
                <a16:creationId xmlns:a16="http://schemas.microsoft.com/office/drawing/2014/main" id="{02FE52E7-31DE-4FB8-86C6-706C6E5D48C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01E3569-AAA9-45EF-9979-05E40BE72BDA}"/>
              </a:ext>
            </a:extLst>
          </p:cNvPr>
          <p:cNvSpPr>
            <a:spLocks noGrp="1"/>
          </p:cNvSpPr>
          <p:nvPr>
            <p:ph type="sldNum" sz="quarter" idx="12"/>
          </p:nvPr>
        </p:nvSpPr>
        <p:spPr/>
        <p:txBody>
          <a:bodyPr/>
          <a:lstStyle/>
          <a:p>
            <a:fld id="{D88F71B8-5150-4FB9-BFC0-56E6EDC097D8}" type="slidenum">
              <a:rPr lang="en-US" smtClean="0"/>
              <a:t>‹#›</a:t>
            </a:fld>
            <a:endParaRPr lang="en-US" dirty="0"/>
          </a:p>
        </p:txBody>
      </p:sp>
    </p:spTree>
    <p:extLst>
      <p:ext uri="{BB962C8B-B14F-4D97-AF65-F5344CB8AC3E}">
        <p14:creationId xmlns:p14="http://schemas.microsoft.com/office/powerpoint/2010/main" val="1270224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8668D6-D43A-4FA0-8387-9F3E4EF931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CDC279-A4A5-4E18-888B-CCB60152FD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B2011-24CC-4837-9499-AC49672E8E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3098E-BE58-4C35-A8A9-F69644E16381}" type="datetimeFigureOut">
              <a:rPr lang="en-US" smtClean="0"/>
              <a:t>4/27/2021</a:t>
            </a:fld>
            <a:endParaRPr lang="en-US" dirty="0"/>
          </a:p>
        </p:txBody>
      </p:sp>
      <p:sp>
        <p:nvSpPr>
          <p:cNvPr id="5" name="Footer Placeholder 4">
            <a:extLst>
              <a:ext uri="{FF2B5EF4-FFF2-40B4-BE49-F238E27FC236}">
                <a16:creationId xmlns:a16="http://schemas.microsoft.com/office/drawing/2014/main" id="{B52391A8-5678-411E-B11D-B9547F0E3F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76E05AF-BE6E-42E4-82D4-C78C5C063F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8F71B8-5150-4FB9-BFC0-56E6EDC097D8}" type="slidenum">
              <a:rPr lang="en-US" smtClean="0"/>
              <a:t>‹#›</a:t>
            </a:fld>
            <a:endParaRPr lang="en-US" dirty="0"/>
          </a:p>
        </p:txBody>
      </p:sp>
    </p:spTree>
    <p:extLst>
      <p:ext uri="{BB962C8B-B14F-4D97-AF65-F5344CB8AC3E}">
        <p14:creationId xmlns:p14="http://schemas.microsoft.com/office/powerpoint/2010/main" val="1066081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0532C-1BC7-4EB8-AFCB-9589F41C5B29}"/>
              </a:ext>
            </a:extLst>
          </p:cNvPr>
          <p:cNvSpPr>
            <a:spLocks noGrp="1"/>
          </p:cNvSpPr>
          <p:nvPr>
            <p:ph type="ctrTitle"/>
          </p:nvPr>
        </p:nvSpPr>
        <p:spPr>
          <a:xfrm>
            <a:off x="957262" y="1122363"/>
            <a:ext cx="10277474" cy="2306637"/>
          </a:xfrm>
        </p:spPr>
        <p:txBody>
          <a:bodyPr>
            <a:normAutofit fontScale="90000"/>
          </a:bodyPr>
          <a:lstStyle/>
          <a:p>
            <a:r>
              <a:rPr lang="en-US" b="1" dirty="0">
                <a:solidFill>
                  <a:srgbClr val="C00000"/>
                </a:solidFill>
              </a:rPr>
              <a:t>Savannah Racial Equity and Leadership </a:t>
            </a:r>
            <a:r>
              <a:rPr lang="en-US" sz="6000" dirty="0">
                <a:solidFill>
                  <a:srgbClr val="C00000"/>
                </a:solidFill>
              </a:rPr>
              <a:t>(REAL) </a:t>
            </a:r>
            <a:r>
              <a:rPr lang="en-US" b="1" dirty="0">
                <a:solidFill>
                  <a:srgbClr val="C00000"/>
                </a:solidFill>
              </a:rPr>
              <a:t>Task Force</a:t>
            </a:r>
            <a:br>
              <a:rPr lang="en-US" b="1" dirty="0">
                <a:solidFill>
                  <a:srgbClr val="C00000"/>
                </a:solidFill>
              </a:rPr>
            </a:br>
            <a:endParaRPr lang="en-US" b="1" dirty="0">
              <a:solidFill>
                <a:srgbClr val="C00000"/>
              </a:solidFill>
            </a:endParaRPr>
          </a:p>
        </p:txBody>
      </p:sp>
      <p:sp>
        <p:nvSpPr>
          <p:cNvPr id="3" name="Subtitle 2">
            <a:extLst>
              <a:ext uri="{FF2B5EF4-FFF2-40B4-BE49-F238E27FC236}">
                <a16:creationId xmlns:a16="http://schemas.microsoft.com/office/drawing/2014/main" id="{F01D369F-D7D7-418C-8819-66B04596B40C}"/>
              </a:ext>
            </a:extLst>
          </p:cNvPr>
          <p:cNvSpPr>
            <a:spLocks noGrp="1"/>
          </p:cNvSpPr>
          <p:nvPr>
            <p:ph type="subTitle" idx="1"/>
          </p:nvPr>
        </p:nvSpPr>
        <p:spPr>
          <a:xfrm>
            <a:off x="957262" y="2743201"/>
            <a:ext cx="10277475" cy="3458816"/>
          </a:xfrm>
        </p:spPr>
        <p:txBody>
          <a:bodyPr>
            <a:normAutofit/>
          </a:bodyPr>
          <a:lstStyle/>
          <a:p>
            <a:pPr algn="l"/>
            <a:r>
              <a:rPr lang="en-US" sz="3600" b="1" dirty="0">
                <a:solidFill>
                  <a:srgbClr val="C00000"/>
                </a:solidFill>
              </a:rPr>
              <a:t>A Presentation to the Skidaway </a:t>
            </a:r>
            <a:r>
              <a:rPr lang="en-US" sz="3600" b="1" dirty="0" err="1">
                <a:solidFill>
                  <a:srgbClr val="C00000"/>
                </a:solidFill>
              </a:rPr>
              <a:t>Hamiltons</a:t>
            </a:r>
            <a:r>
              <a:rPr lang="en-US" sz="3600" b="1" dirty="0">
                <a:solidFill>
                  <a:srgbClr val="C00000"/>
                </a:solidFill>
              </a:rPr>
              <a:t> &amp; </a:t>
            </a:r>
            <a:r>
              <a:rPr lang="en-US" sz="3600" b="1" dirty="0" err="1">
                <a:solidFill>
                  <a:srgbClr val="C00000"/>
                </a:solidFill>
              </a:rPr>
              <a:t>Abigails</a:t>
            </a:r>
            <a:endParaRPr lang="en-US" sz="3600" b="1" dirty="0">
              <a:solidFill>
                <a:srgbClr val="C00000"/>
              </a:solidFill>
            </a:endParaRPr>
          </a:p>
          <a:p>
            <a:r>
              <a:rPr lang="en-US" sz="3600" b="1" dirty="0">
                <a:solidFill>
                  <a:srgbClr val="C00000"/>
                </a:solidFill>
              </a:rPr>
              <a:t>By</a:t>
            </a:r>
          </a:p>
          <a:p>
            <a:r>
              <a:rPr lang="en-US" sz="3600" b="1" dirty="0">
                <a:solidFill>
                  <a:srgbClr val="C00000"/>
                </a:solidFill>
              </a:rPr>
              <a:t>Otis S. Johnson, Ph.D.</a:t>
            </a:r>
          </a:p>
          <a:p>
            <a:r>
              <a:rPr lang="en-US" sz="3200" b="1" dirty="0">
                <a:solidFill>
                  <a:srgbClr val="C00000"/>
                </a:solidFill>
              </a:rPr>
              <a:t>REAL Chair</a:t>
            </a:r>
          </a:p>
          <a:p>
            <a:r>
              <a:rPr lang="en-US" sz="3200" b="1" dirty="0">
                <a:solidFill>
                  <a:srgbClr val="C00000"/>
                </a:solidFill>
              </a:rPr>
              <a:t>April 27,2021</a:t>
            </a:r>
          </a:p>
        </p:txBody>
      </p:sp>
    </p:spTree>
    <p:extLst>
      <p:ext uri="{BB962C8B-B14F-4D97-AF65-F5344CB8AC3E}">
        <p14:creationId xmlns:p14="http://schemas.microsoft.com/office/powerpoint/2010/main" val="2343338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D9FA9-D1B4-4566-BD9D-08717D385EA2}"/>
              </a:ext>
            </a:extLst>
          </p:cNvPr>
          <p:cNvSpPr>
            <a:spLocks noGrp="1"/>
          </p:cNvSpPr>
          <p:nvPr>
            <p:ph type="title"/>
          </p:nvPr>
        </p:nvSpPr>
        <p:spPr>
          <a:xfrm>
            <a:off x="838200" y="434398"/>
            <a:ext cx="10515600" cy="1325563"/>
          </a:xfrm>
        </p:spPr>
        <p:txBody>
          <a:bodyPr/>
          <a:lstStyle/>
          <a:p>
            <a:r>
              <a:rPr lang="en-US" b="1" dirty="0">
                <a:solidFill>
                  <a:srgbClr val="C00000"/>
                </a:solidFill>
              </a:rPr>
              <a:t>MAP Winter 2020 Grade 3 Reading</a:t>
            </a:r>
          </a:p>
        </p:txBody>
      </p:sp>
      <p:graphicFrame>
        <p:nvGraphicFramePr>
          <p:cNvPr id="3" name="Table 2">
            <a:extLst>
              <a:ext uri="{FF2B5EF4-FFF2-40B4-BE49-F238E27FC236}">
                <a16:creationId xmlns:a16="http://schemas.microsoft.com/office/drawing/2014/main" id="{58144E59-7F04-4CCB-A719-42F63695D5B1}"/>
              </a:ext>
            </a:extLst>
          </p:cNvPr>
          <p:cNvGraphicFramePr>
            <a:graphicFrameLocks noGrp="1"/>
          </p:cNvGraphicFramePr>
          <p:nvPr>
            <p:extLst>
              <p:ext uri="{D42A27DB-BD31-4B8C-83A1-F6EECF244321}">
                <p14:modId xmlns:p14="http://schemas.microsoft.com/office/powerpoint/2010/main" val="101093882"/>
              </p:ext>
            </p:extLst>
          </p:nvPr>
        </p:nvGraphicFramePr>
        <p:xfrm>
          <a:off x="2701636" y="1825625"/>
          <a:ext cx="7536875" cy="1160607"/>
        </p:xfrm>
        <a:graphic>
          <a:graphicData uri="http://schemas.openxmlformats.org/drawingml/2006/table">
            <a:tbl>
              <a:tblPr>
                <a:tableStyleId>{5C22544A-7EE6-4342-B048-85BDC9FD1C3A}</a:tableStyleId>
              </a:tblPr>
              <a:tblGrid>
                <a:gridCol w="949706">
                  <a:extLst>
                    <a:ext uri="{9D8B030D-6E8A-4147-A177-3AD203B41FA5}">
                      <a16:colId xmlns:a16="http://schemas.microsoft.com/office/drawing/2014/main" val="2262684522"/>
                    </a:ext>
                  </a:extLst>
                </a:gridCol>
                <a:gridCol w="171770">
                  <a:extLst>
                    <a:ext uri="{9D8B030D-6E8A-4147-A177-3AD203B41FA5}">
                      <a16:colId xmlns:a16="http://schemas.microsoft.com/office/drawing/2014/main" val="2726209273"/>
                    </a:ext>
                  </a:extLst>
                </a:gridCol>
                <a:gridCol w="581499">
                  <a:extLst>
                    <a:ext uri="{9D8B030D-6E8A-4147-A177-3AD203B41FA5}">
                      <a16:colId xmlns:a16="http://schemas.microsoft.com/office/drawing/2014/main" val="1505175343"/>
                    </a:ext>
                  </a:extLst>
                </a:gridCol>
                <a:gridCol w="536375">
                  <a:extLst>
                    <a:ext uri="{9D8B030D-6E8A-4147-A177-3AD203B41FA5}">
                      <a16:colId xmlns:a16="http://schemas.microsoft.com/office/drawing/2014/main" val="1100736672"/>
                    </a:ext>
                  </a:extLst>
                </a:gridCol>
                <a:gridCol w="92706">
                  <a:extLst>
                    <a:ext uri="{9D8B030D-6E8A-4147-A177-3AD203B41FA5}">
                      <a16:colId xmlns:a16="http://schemas.microsoft.com/office/drawing/2014/main" val="3721441833"/>
                    </a:ext>
                  </a:extLst>
                </a:gridCol>
                <a:gridCol w="536375">
                  <a:extLst>
                    <a:ext uri="{9D8B030D-6E8A-4147-A177-3AD203B41FA5}">
                      <a16:colId xmlns:a16="http://schemas.microsoft.com/office/drawing/2014/main" val="2052869888"/>
                    </a:ext>
                  </a:extLst>
                </a:gridCol>
                <a:gridCol w="536375">
                  <a:extLst>
                    <a:ext uri="{9D8B030D-6E8A-4147-A177-3AD203B41FA5}">
                      <a16:colId xmlns:a16="http://schemas.microsoft.com/office/drawing/2014/main" val="1207085242"/>
                    </a:ext>
                  </a:extLst>
                </a:gridCol>
                <a:gridCol w="92706">
                  <a:extLst>
                    <a:ext uri="{9D8B030D-6E8A-4147-A177-3AD203B41FA5}">
                      <a16:colId xmlns:a16="http://schemas.microsoft.com/office/drawing/2014/main" val="3180366221"/>
                    </a:ext>
                  </a:extLst>
                </a:gridCol>
                <a:gridCol w="536375">
                  <a:extLst>
                    <a:ext uri="{9D8B030D-6E8A-4147-A177-3AD203B41FA5}">
                      <a16:colId xmlns:a16="http://schemas.microsoft.com/office/drawing/2014/main" val="2762325741"/>
                    </a:ext>
                  </a:extLst>
                </a:gridCol>
                <a:gridCol w="536375">
                  <a:extLst>
                    <a:ext uri="{9D8B030D-6E8A-4147-A177-3AD203B41FA5}">
                      <a16:colId xmlns:a16="http://schemas.microsoft.com/office/drawing/2014/main" val="2644203183"/>
                    </a:ext>
                  </a:extLst>
                </a:gridCol>
                <a:gridCol w="92706">
                  <a:extLst>
                    <a:ext uri="{9D8B030D-6E8A-4147-A177-3AD203B41FA5}">
                      <a16:colId xmlns:a16="http://schemas.microsoft.com/office/drawing/2014/main" val="2280865168"/>
                    </a:ext>
                  </a:extLst>
                </a:gridCol>
                <a:gridCol w="536375">
                  <a:extLst>
                    <a:ext uri="{9D8B030D-6E8A-4147-A177-3AD203B41FA5}">
                      <a16:colId xmlns:a16="http://schemas.microsoft.com/office/drawing/2014/main" val="3523932505"/>
                    </a:ext>
                  </a:extLst>
                </a:gridCol>
                <a:gridCol w="536375">
                  <a:extLst>
                    <a:ext uri="{9D8B030D-6E8A-4147-A177-3AD203B41FA5}">
                      <a16:colId xmlns:a16="http://schemas.microsoft.com/office/drawing/2014/main" val="1741825205"/>
                    </a:ext>
                  </a:extLst>
                </a:gridCol>
                <a:gridCol w="92706">
                  <a:extLst>
                    <a:ext uri="{9D8B030D-6E8A-4147-A177-3AD203B41FA5}">
                      <a16:colId xmlns:a16="http://schemas.microsoft.com/office/drawing/2014/main" val="2041911920"/>
                    </a:ext>
                  </a:extLst>
                </a:gridCol>
                <a:gridCol w="536375">
                  <a:extLst>
                    <a:ext uri="{9D8B030D-6E8A-4147-A177-3AD203B41FA5}">
                      <a16:colId xmlns:a16="http://schemas.microsoft.com/office/drawing/2014/main" val="937797352"/>
                    </a:ext>
                  </a:extLst>
                </a:gridCol>
                <a:gridCol w="536375">
                  <a:extLst>
                    <a:ext uri="{9D8B030D-6E8A-4147-A177-3AD203B41FA5}">
                      <a16:colId xmlns:a16="http://schemas.microsoft.com/office/drawing/2014/main" val="2477741315"/>
                    </a:ext>
                  </a:extLst>
                </a:gridCol>
                <a:gridCol w="635701">
                  <a:extLst>
                    <a:ext uri="{9D8B030D-6E8A-4147-A177-3AD203B41FA5}">
                      <a16:colId xmlns:a16="http://schemas.microsoft.com/office/drawing/2014/main" val="1744065428"/>
                    </a:ext>
                  </a:extLst>
                </a:gridCol>
              </a:tblGrid>
              <a:tr h="769790">
                <a:tc>
                  <a:txBody>
                    <a:bodyPr/>
                    <a:lstStyle/>
                    <a:p>
                      <a:pPr algn="ctr" fontAlgn="ctr"/>
                      <a:r>
                        <a:rPr lang="en-US" sz="2000" u="none" strike="noStrike" dirty="0">
                          <a:effectLst/>
                        </a:rPr>
                        <a:t>Total </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ctr" fontAlgn="ctr"/>
                      <a:r>
                        <a:rPr lang="en-US" sz="2000" u="none" strike="noStrike" dirty="0">
                          <a:effectLst/>
                        </a:rPr>
                        <a:t>Low</a:t>
                      </a:r>
                      <a:endParaRPr lang="en-US" sz="20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ctr" fontAlgn="ctr"/>
                      <a:r>
                        <a:rPr lang="en-US" sz="2000" u="none" strike="noStrike" dirty="0">
                          <a:effectLst/>
                        </a:rPr>
                        <a:t>Low Avg</a:t>
                      </a:r>
                      <a:endParaRPr lang="en-US" sz="20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ctr" fontAlgn="ctr"/>
                      <a:r>
                        <a:rPr lang="en-US" sz="2000" u="none" strike="noStrike" dirty="0">
                          <a:effectLst/>
                        </a:rPr>
                        <a:t>Avg</a:t>
                      </a:r>
                      <a:endParaRPr lang="en-US" sz="20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ctr" fontAlgn="ctr"/>
                      <a:r>
                        <a:rPr lang="en-US" sz="2000" u="none" strike="noStrike" dirty="0">
                          <a:effectLst/>
                        </a:rPr>
                        <a:t>High Avg</a:t>
                      </a:r>
                      <a:endParaRPr lang="en-US" sz="20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ctr" fontAlgn="ctr"/>
                      <a:r>
                        <a:rPr lang="en-US" sz="2000" u="none" strike="noStrike" dirty="0">
                          <a:effectLst/>
                        </a:rPr>
                        <a:t>High</a:t>
                      </a:r>
                      <a:endParaRPr lang="en-US" sz="2000" b="1" i="0" u="none" strike="noStrike" dirty="0">
                        <a:solidFill>
                          <a:srgbClr val="FFFFFF"/>
                        </a:solidFill>
                        <a:effectLst/>
                        <a:latin typeface="Calibri" panose="020F0502020204030204" pitchFamily="34" charset="0"/>
                      </a:endParaRPr>
                    </a:p>
                  </a:txBody>
                  <a:tcPr marL="9525" marR="9525" marT="9525" marB="0" anchor="ct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7013567"/>
                  </a:ext>
                </a:extLst>
              </a:tr>
              <a:tr h="390817">
                <a:tc>
                  <a:txBody>
                    <a:bodyPr/>
                    <a:lstStyle/>
                    <a:p>
                      <a:pPr algn="ctr" fontAlgn="ctr"/>
                      <a:r>
                        <a:rPr lang="en-US" sz="2000" u="none" strike="noStrike" dirty="0">
                          <a:effectLst/>
                        </a:rPr>
                        <a:t>#</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2000" u="none" strike="noStrike" dirty="0">
                          <a:effectLst/>
                        </a:rPr>
                        <a:t>#</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dirty="0">
                          <a:effectLst/>
                        </a:rPr>
                        <a:t>%</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2000" u="none" strike="noStrike" dirty="0">
                          <a:effectLst/>
                        </a:rPr>
                        <a:t>#</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dirty="0">
                          <a:effectLst/>
                        </a:rPr>
                        <a:t>%</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2000" u="none" strike="noStrike" dirty="0">
                          <a:effectLst/>
                        </a:rPr>
                        <a:t>#</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dirty="0">
                          <a:effectLst/>
                        </a:rPr>
                        <a:t>%</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2000" u="none" strike="noStrike" dirty="0">
                          <a:effectLst/>
                        </a:rPr>
                        <a:t>#</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dirty="0">
                          <a:effectLst/>
                        </a:rPr>
                        <a:t>%</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2000" u="none" strike="noStrike" dirty="0">
                          <a:effectLst/>
                        </a:rPr>
                        <a:t>#</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dirty="0">
                          <a:effectLst/>
                        </a:rPr>
                        <a:t>%</a:t>
                      </a:r>
                      <a:endParaRPr lang="en-US"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46634665"/>
                  </a:ext>
                </a:extLst>
              </a:tr>
            </a:tbl>
          </a:graphicData>
        </a:graphic>
      </p:graphicFrame>
      <p:graphicFrame>
        <p:nvGraphicFramePr>
          <p:cNvPr id="4" name="Table 3">
            <a:extLst>
              <a:ext uri="{FF2B5EF4-FFF2-40B4-BE49-F238E27FC236}">
                <a16:creationId xmlns:a16="http://schemas.microsoft.com/office/drawing/2014/main" id="{8668A02C-FDDE-4AAB-BD86-0F2521EA8314}"/>
              </a:ext>
            </a:extLst>
          </p:cNvPr>
          <p:cNvGraphicFramePr>
            <a:graphicFrameLocks noGrp="1"/>
          </p:cNvGraphicFramePr>
          <p:nvPr>
            <p:extLst>
              <p:ext uri="{D42A27DB-BD31-4B8C-83A1-F6EECF244321}">
                <p14:modId xmlns:p14="http://schemas.microsoft.com/office/powerpoint/2010/main" val="597040219"/>
              </p:ext>
            </p:extLst>
          </p:nvPr>
        </p:nvGraphicFramePr>
        <p:xfrm>
          <a:off x="838200" y="3429000"/>
          <a:ext cx="9669867" cy="2500743"/>
        </p:xfrm>
        <a:graphic>
          <a:graphicData uri="http://schemas.openxmlformats.org/drawingml/2006/table">
            <a:tbl>
              <a:tblPr>
                <a:tableStyleId>{5C22544A-7EE6-4342-B048-85BDC9FD1C3A}</a:tableStyleId>
              </a:tblPr>
              <a:tblGrid>
                <a:gridCol w="2106479">
                  <a:extLst>
                    <a:ext uri="{9D8B030D-6E8A-4147-A177-3AD203B41FA5}">
                      <a16:colId xmlns:a16="http://schemas.microsoft.com/office/drawing/2014/main" val="476549602"/>
                    </a:ext>
                  </a:extLst>
                </a:gridCol>
                <a:gridCol w="586198">
                  <a:extLst>
                    <a:ext uri="{9D8B030D-6E8A-4147-A177-3AD203B41FA5}">
                      <a16:colId xmlns:a16="http://schemas.microsoft.com/office/drawing/2014/main" val="2776820640"/>
                    </a:ext>
                  </a:extLst>
                </a:gridCol>
                <a:gridCol w="51366">
                  <a:extLst>
                    <a:ext uri="{9D8B030D-6E8A-4147-A177-3AD203B41FA5}">
                      <a16:colId xmlns:a16="http://schemas.microsoft.com/office/drawing/2014/main" val="2818659674"/>
                    </a:ext>
                  </a:extLst>
                </a:gridCol>
                <a:gridCol w="627765">
                  <a:extLst>
                    <a:ext uri="{9D8B030D-6E8A-4147-A177-3AD203B41FA5}">
                      <a16:colId xmlns:a16="http://schemas.microsoft.com/office/drawing/2014/main" val="3896352557"/>
                    </a:ext>
                  </a:extLst>
                </a:gridCol>
                <a:gridCol w="579050">
                  <a:extLst>
                    <a:ext uri="{9D8B030D-6E8A-4147-A177-3AD203B41FA5}">
                      <a16:colId xmlns:a16="http://schemas.microsoft.com/office/drawing/2014/main" val="2715886298"/>
                    </a:ext>
                  </a:extLst>
                </a:gridCol>
                <a:gridCol w="100082">
                  <a:extLst>
                    <a:ext uri="{9D8B030D-6E8A-4147-A177-3AD203B41FA5}">
                      <a16:colId xmlns:a16="http://schemas.microsoft.com/office/drawing/2014/main" val="3562514442"/>
                    </a:ext>
                  </a:extLst>
                </a:gridCol>
                <a:gridCol w="579050">
                  <a:extLst>
                    <a:ext uri="{9D8B030D-6E8A-4147-A177-3AD203B41FA5}">
                      <a16:colId xmlns:a16="http://schemas.microsoft.com/office/drawing/2014/main" val="1123084464"/>
                    </a:ext>
                  </a:extLst>
                </a:gridCol>
                <a:gridCol w="579050">
                  <a:extLst>
                    <a:ext uri="{9D8B030D-6E8A-4147-A177-3AD203B41FA5}">
                      <a16:colId xmlns:a16="http://schemas.microsoft.com/office/drawing/2014/main" val="1643707935"/>
                    </a:ext>
                  </a:extLst>
                </a:gridCol>
                <a:gridCol w="100082">
                  <a:extLst>
                    <a:ext uri="{9D8B030D-6E8A-4147-A177-3AD203B41FA5}">
                      <a16:colId xmlns:a16="http://schemas.microsoft.com/office/drawing/2014/main" val="2750303749"/>
                    </a:ext>
                  </a:extLst>
                </a:gridCol>
                <a:gridCol w="579050">
                  <a:extLst>
                    <a:ext uri="{9D8B030D-6E8A-4147-A177-3AD203B41FA5}">
                      <a16:colId xmlns:a16="http://schemas.microsoft.com/office/drawing/2014/main" val="2789486435"/>
                    </a:ext>
                  </a:extLst>
                </a:gridCol>
                <a:gridCol w="579050">
                  <a:extLst>
                    <a:ext uri="{9D8B030D-6E8A-4147-A177-3AD203B41FA5}">
                      <a16:colId xmlns:a16="http://schemas.microsoft.com/office/drawing/2014/main" val="2808892164"/>
                    </a:ext>
                  </a:extLst>
                </a:gridCol>
                <a:gridCol w="100082">
                  <a:extLst>
                    <a:ext uri="{9D8B030D-6E8A-4147-A177-3AD203B41FA5}">
                      <a16:colId xmlns:a16="http://schemas.microsoft.com/office/drawing/2014/main" val="2175804402"/>
                    </a:ext>
                  </a:extLst>
                </a:gridCol>
                <a:gridCol w="579050">
                  <a:extLst>
                    <a:ext uri="{9D8B030D-6E8A-4147-A177-3AD203B41FA5}">
                      <a16:colId xmlns:a16="http://schemas.microsoft.com/office/drawing/2014/main" val="4162620304"/>
                    </a:ext>
                  </a:extLst>
                </a:gridCol>
                <a:gridCol w="579050">
                  <a:extLst>
                    <a:ext uri="{9D8B030D-6E8A-4147-A177-3AD203B41FA5}">
                      <a16:colId xmlns:a16="http://schemas.microsoft.com/office/drawing/2014/main" val="3851642387"/>
                    </a:ext>
                  </a:extLst>
                </a:gridCol>
                <a:gridCol w="100082">
                  <a:extLst>
                    <a:ext uri="{9D8B030D-6E8A-4147-A177-3AD203B41FA5}">
                      <a16:colId xmlns:a16="http://schemas.microsoft.com/office/drawing/2014/main" val="971174318"/>
                    </a:ext>
                  </a:extLst>
                </a:gridCol>
                <a:gridCol w="579050">
                  <a:extLst>
                    <a:ext uri="{9D8B030D-6E8A-4147-A177-3AD203B41FA5}">
                      <a16:colId xmlns:a16="http://schemas.microsoft.com/office/drawing/2014/main" val="1557177184"/>
                    </a:ext>
                  </a:extLst>
                </a:gridCol>
                <a:gridCol w="579050">
                  <a:extLst>
                    <a:ext uri="{9D8B030D-6E8A-4147-A177-3AD203B41FA5}">
                      <a16:colId xmlns:a16="http://schemas.microsoft.com/office/drawing/2014/main" val="881276563"/>
                    </a:ext>
                  </a:extLst>
                </a:gridCol>
                <a:gridCol w="686281">
                  <a:extLst>
                    <a:ext uri="{9D8B030D-6E8A-4147-A177-3AD203B41FA5}">
                      <a16:colId xmlns:a16="http://schemas.microsoft.com/office/drawing/2014/main" val="3112779896"/>
                    </a:ext>
                  </a:extLst>
                </a:gridCol>
              </a:tblGrid>
              <a:tr h="427650">
                <a:tc>
                  <a:txBody>
                    <a:bodyPr/>
                    <a:lstStyle/>
                    <a:p>
                      <a:pPr algn="l" fontAlgn="b"/>
                      <a:r>
                        <a:rPr lang="en-US" sz="2000" u="none" strike="noStrike" dirty="0">
                          <a:effectLst/>
                        </a:rPr>
                        <a:t>Asian</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65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9</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28%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17%</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17</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26%</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57603509"/>
                  </a:ext>
                </a:extLst>
              </a:tr>
              <a:tr h="842342">
                <a:tc>
                  <a:txBody>
                    <a:bodyPr/>
                    <a:lstStyle/>
                    <a:p>
                      <a:pPr algn="l" fontAlgn="b"/>
                      <a:r>
                        <a:rPr lang="en-US" sz="2000" u="none" strike="noStrike" dirty="0">
                          <a:effectLst/>
                        </a:rPr>
                        <a:t>Black</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1521</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453</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30%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343</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23%</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318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21%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274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133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9%</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01716793"/>
                  </a:ext>
                </a:extLst>
              </a:tr>
              <a:tr h="427650">
                <a:tc>
                  <a:txBody>
                    <a:bodyPr/>
                    <a:lstStyle/>
                    <a:p>
                      <a:pPr algn="l" fontAlgn="b"/>
                      <a:r>
                        <a:rPr lang="en-US" sz="2000" u="none" strike="noStrike" dirty="0">
                          <a:effectLst/>
                        </a:rPr>
                        <a:t>Hispanic</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288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94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33%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52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54</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19%</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52</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36</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4248875"/>
                  </a:ext>
                </a:extLst>
              </a:tr>
              <a:tr h="427650">
                <a:tc>
                  <a:txBody>
                    <a:bodyPr/>
                    <a:lstStyle/>
                    <a:p>
                      <a:pPr algn="l" fontAlgn="b"/>
                      <a:r>
                        <a:rPr lang="en-US" sz="2000" u="none" strike="noStrike" dirty="0">
                          <a:effectLst/>
                        </a:rPr>
                        <a:t>Multi-Racial</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150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23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12%</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38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25%</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39</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26%</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32</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21%</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33547414"/>
                  </a:ext>
                </a:extLst>
              </a:tr>
              <a:tr h="375451">
                <a:tc>
                  <a:txBody>
                    <a:bodyPr/>
                    <a:lstStyle/>
                    <a:p>
                      <a:pPr algn="l" fontAlgn="b"/>
                      <a:r>
                        <a:rPr lang="en-US" sz="2000" u="none" strike="noStrike" dirty="0">
                          <a:effectLst/>
                        </a:rPr>
                        <a:t>White</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648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82</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13%</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86</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13%</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121</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19%</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178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27%</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181</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28%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06173848"/>
                  </a:ext>
                </a:extLst>
              </a:tr>
            </a:tbl>
          </a:graphicData>
        </a:graphic>
      </p:graphicFrame>
    </p:spTree>
    <p:extLst>
      <p:ext uri="{BB962C8B-B14F-4D97-AF65-F5344CB8AC3E}">
        <p14:creationId xmlns:p14="http://schemas.microsoft.com/office/powerpoint/2010/main" val="2003861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6B05F-5725-4E77-A4D5-FC5F1E3CBA07}"/>
              </a:ext>
            </a:extLst>
          </p:cNvPr>
          <p:cNvSpPr>
            <a:spLocks noGrp="1"/>
          </p:cNvSpPr>
          <p:nvPr>
            <p:ph type="title"/>
          </p:nvPr>
        </p:nvSpPr>
        <p:spPr/>
        <p:txBody>
          <a:bodyPr/>
          <a:lstStyle/>
          <a:p>
            <a:r>
              <a:rPr lang="en-US" b="1" dirty="0">
                <a:solidFill>
                  <a:srgbClr val="C00000"/>
                </a:solidFill>
              </a:rPr>
              <a:t>MAP Winter 2020 Grade 3 Reading</a:t>
            </a:r>
            <a:endParaRPr lang="en-US" dirty="0"/>
          </a:p>
        </p:txBody>
      </p:sp>
      <p:sp>
        <p:nvSpPr>
          <p:cNvPr id="3" name="Content Placeholder 2">
            <a:extLst>
              <a:ext uri="{FF2B5EF4-FFF2-40B4-BE49-F238E27FC236}">
                <a16:creationId xmlns:a16="http://schemas.microsoft.com/office/drawing/2014/main" id="{C5844788-7904-461D-9F09-8C8D8C99A8CE}"/>
              </a:ext>
            </a:extLst>
          </p:cNvPr>
          <p:cNvSpPr>
            <a:spLocks noGrp="1"/>
          </p:cNvSpPr>
          <p:nvPr>
            <p:ph idx="1"/>
          </p:nvPr>
        </p:nvSpPr>
        <p:spPr/>
        <p:txBody>
          <a:bodyPr>
            <a:normAutofit/>
          </a:bodyPr>
          <a:lstStyle/>
          <a:p>
            <a:pPr marL="0" indent="0" algn="ctr">
              <a:buNone/>
            </a:pPr>
            <a:r>
              <a:rPr lang="en-US" u="sng" dirty="0"/>
              <a:t>Low</a:t>
            </a:r>
            <a:r>
              <a:rPr lang="en-US" dirty="0"/>
              <a:t>              </a:t>
            </a:r>
            <a:r>
              <a:rPr lang="en-US" u="sng" dirty="0"/>
              <a:t>Average </a:t>
            </a:r>
            <a:r>
              <a:rPr lang="en-US" dirty="0"/>
              <a:t>                      </a:t>
            </a:r>
            <a:r>
              <a:rPr lang="en-US" u="sng" dirty="0"/>
              <a:t>High</a:t>
            </a:r>
          </a:p>
          <a:p>
            <a:pPr marL="0" indent="0">
              <a:buNone/>
            </a:pPr>
            <a:r>
              <a:rPr lang="en-US" dirty="0"/>
              <a:t>Black                     30%               23%                            9%</a:t>
            </a:r>
          </a:p>
          <a:p>
            <a:pPr marL="0" indent="0">
              <a:buNone/>
            </a:pPr>
            <a:endParaRPr lang="en-US" dirty="0"/>
          </a:p>
          <a:p>
            <a:pPr marL="0" indent="0">
              <a:buNone/>
            </a:pPr>
            <a:r>
              <a:rPr lang="en-US" dirty="0"/>
              <a:t>White                    13%              19%                             28%</a:t>
            </a:r>
          </a:p>
          <a:p>
            <a:pPr marL="0" indent="0">
              <a:buNone/>
            </a:pPr>
            <a:endParaRPr lang="en-US" dirty="0"/>
          </a:p>
          <a:p>
            <a:pPr marL="0" indent="0">
              <a:buNone/>
            </a:pPr>
            <a:r>
              <a:rPr lang="en-US" dirty="0"/>
              <a:t>Hispanic                33%              19%                             13%</a:t>
            </a:r>
          </a:p>
          <a:p>
            <a:pPr marL="0" indent="0">
              <a:buNone/>
            </a:pPr>
            <a:endParaRPr lang="en-US" dirty="0"/>
          </a:p>
          <a:p>
            <a:pPr marL="0" indent="0">
              <a:buNone/>
            </a:pPr>
            <a:r>
              <a:rPr lang="en-US" dirty="0"/>
              <a:t>Asian                      15%              28%                             26%</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24518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3F9FF-C026-459F-A569-2FC3AFE72DD6}"/>
              </a:ext>
            </a:extLst>
          </p:cNvPr>
          <p:cNvSpPr>
            <a:spLocks noGrp="1"/>
          </p:cNvSpPr>
          <p:nvPr>
            <p:ph type="title"/>
          </p:nvPr>
        </p:nvSpPr>
        <p:spPr>
          <a:xfrm>
            <a:off x="838200" y="1"/>
            <a:ext cx="10515600" cy="1468581"/>
          </a:xfrm>
        </p:spPr>
        <p:txBody>
          <a:bodyPr/>
          <a:lstStyle/>
          <a:p>
            <a:pPr algn="ctr"/>
            <a:r>
              <a:rPr lang="en-US" b="1" dirty="0">
                <a:solidFill>
                  <a:srgbClr val="C00000"/>
                </a:solidFill>
              </a:rPr>
              <a:t>Student Discipline</a:t>
            </a:r>
          </a:p>
        </p:txBody>
      </p:sp>
      <p:sp>
        <p:nvSpPr>
          <p:cNvPr id="3" name="Content Placeholder 2">
            <a:extLst>
              <a:ext uri="{FF2B5EF4-FFF2-40B4-BE49-F238E27FC236}">
                <a16:creationId xmlns:a16="http://schemas.microsoft.com/office/drawing/2014/main" id="{8C28A0B9-EFB5-4D6E-9B25-1CC2CB1D827B}"/>
              </a:ext>
            </a:extLst>
          </p:cNvPr>
          <p:cNvSpPr>
            <a:spLocks noGrp="1"/>
          </p:cNvSpPr>
          <p:nvPr>
            <p:ph idx="1"/>
          </p:nvPr>
        </p:nvSpPr>
        <p:spPr>
          <a:xfrm>
            <a:off x="838200" y="1219200"/>
            <a:ext cx="10515600" cy="5430982"/>
          </a:xfrm>
        </p:spPr>
        <p:txBody>
          <a:bodyPr/>
          <a:lstStyle/>
          <a:p>
            <a:pPr marL="0" indent="0">
              <a:buNone/>
            </a:pPr>
            <a:r>
              <a:rPr lang="en-US" dirty="0"/>
              <a:t>“Of the 4,133 students suspended out of school in 2018 in Savannah Chatham County Public Schools, 76% of them were Black resulting in an average of 392 days missed from school, the highest 10% in the state.”</a:t>
            </a:r>
          </a:p>
          <a:p>
            <a:pPr marL="0" indent="0">
              <a:buNone/>
            </a:pPr>
            <a:r>
              <a:rPr lang="en-US" dirty="0"/>
              <a:t>Black students  were overwhelmingly represented:</a:t>
            </a:r>
          </a:p>
          <a:p>
            <a:pPr marL="0" indent="0">
              <a:buNone/>
            </a:pPr>
            <a:endParaRPr lang="en-US" dirty="0"/>
          </a:p>
          <a:p>
            <a:pPr marL="0" indent="0">
              <a:buNone/>
            </a:pPr>
            <a:r>
              <a:rPr lang="en-US" dirty="0"/>
              <a:t>	Suspension from bus (82.9%)</a:t>
            </a:r>
          </a:p>
          <a:p>
            <a:pPr marL="0" indent="0">
              <a:buNone/>
            </a:pPr>
            <a:r>
              <a:rPr lang="en-US" dirty="0"/>
              <a:t>	Expulsion (50%)</a:t>
            </a:r>
          </a:p>
          <a:p>
            <a:pPr marL="0" indent="0">
              <a:buNone/>
            </a:pPr>
            <a:r>
              <a:rPr lang="en-US" dirty="0"/>
              <a:t>	Removal from class (100%)</a:t>
            </a:r>
          </a:p>
          <a:p>
            <a:pPr marL="0" indent="0">
              <a:buNone/>
            </a:pPr>
            <a:r>
              <a:rPr lang="en-US" dirty="0"/>
              <a:t>	Alternative school (87.8%)</a:t>
            </a:r>
          </a:p>
          <a:p>
            <a:pPr marL="0" indent="0">
              <a:buNone/>
            </a:pPr>
            <a:r>
              <a:rPr lang="en-US" dirty="0"/>
              <a:t>	In-school suspension (81.5%)</a:t>
            </a:r>
          </a:p>
          <a:p>
            <a:pPr marL="0" indent="0">
              <a:buNone/>
            </a:pPr>
            <a:r>
              <a:rPr lang="en-US" dirty="0"/>
              <a:t>Source: DEEP Center (2020). </a:t>
            </a:r>
            <a:r>
              <a:rPr lang="en-US" b="1" i="1" dirty="0"/>
              <a:t>Savannah: A Tale of Two Cities</a:t>
            </a:r>
            <a:r>
              <a:rPr lang="en-US" dirty="0"/>
              <a:t>, p.9.</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50949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11814-07BD-4F01-AFFC-8FAAF1F41081}"/>
              </a:ext>
            </a:extLst>
          </p:cNvPr>
          <p:cNvSpPr>
            <a:spLocks noGrp="1"/>
          </p:cNvSpPr>
          <p:nvPr>
            <p:ph type="title"/>
          </p:nvPr>
        </p:nvSpPr>
        <p:spPr>
          <a:xfrm>
            <a:off x="838200" y="1"/>
            <a:ext cx="10515600" cy="1136072"/>
          </a:xfrm>
        </p:spPr>
        <p:txBody>
          <a:bodyPr/>
          <a:lstStyle/>
          <a:p>
            <a:pPr algn="ctr"/>
            <a:r>
              <a:rPr lang="en-US" b="1" dirty="0">
                <a:solidFill>
                  <a:srgbClr val="C00000"/>
                </a:solidFill>
              </a:rPr>
              <a:t>Data on Issue Areas</a:t>
            </a:r>
            <a:endParaRPr lang="en-US" dirty="0"/>
          </a:p>
        </p:txBody>
      </p:sp>
      <p:sp>
        <p:nvSpPr>
          <p:cNvPr id="3" name="Content Placeholder 2">
            <a:extLst>
              <a:ext uri="{FF2B5EF4-FFF2-40B4-BE49-F238E27FC236}">
                <a16:creationId xmlns:a16="http://schemas.microsoft.com/office/drawing/2014/main" id="{062CF983-5343-4198-909F-07F0F2975616}"/>
              </a:ext>
            </a:extLst>
          </p:cNvPr>
          <p:cNvSpPr>
            <a:spLocks noGrp="1"/>
          </p:cNvSpPr>
          <p:nvPr>
            <p:ph idx="1"/>
          </p:nvPr>
        </p:nvSpPr>
        <p:spPr>
          <a:xfrm>
            <a:off x="-66261" y="1255343"/>
            <a:ext cx="10515600" cy="5419006"/>
          </a:xfrm>
        </p:spPr>
        <p:txBody>
          <a:bodyPr/>
          <a:lstStyle/>
          <a:p>
            <a:pPr marL="0" indent="0">
              <a:buNone/>
            </a:pPr>
            <a:r>
              <a:rPr lang="en-US" b="1" dirty="0">
                <a:solidFill>
                  <a:srgbClr val="C00000"/>
                </a:solidFill>
              </a:rPr>
              <a:t>Criminal Justice</a:t>
            </a:r>
          </a:p>
          <a:p>
            <a:pPr marL="0" indent="0">
              <a:buNone/>
            </a:pPr>
            <a:r>
              <a:rPr lang="en-US" dirty="0"/>
              <a:t>The nature and extent of racial inequity in the criminal justice system is evidenced by the disproportionate number of Black males in the Chatham County Detention Center.</a:t>
            </a:r>
          </a:p>
          <a:p>
            <a:pPr marL="0" indent="0">
              <a:buNone/>
            </a:pPr>
            <a:r>
              <a:rPr lang="en-US" dirty="0"/>
              <a:t>	Black males constitute 20% of the population of Chatham 	County.</a:t>
            </a:r>
          </a:p>
          <a:p>
            <a:pPr marL="0" indent="0">
              <a:buNone/>
            </a:pPr>
            <a:r>
              <a:rPr lang="en-US" dirty="0"/>
              <a:t>	Blacks constitute 68% of the  CCDC.</a:t>
            </a:r>
          </a:p>
          <a:p>
            <a:pPr marL="0" indent="0">
              <a:buNone/>
            </a:pPr>
            <a:r>
              <a:rPr lang="en-US" dirty="0"/>
              <a:t>	Blacks constitute 76% of the jail’s 900 inmates being held </a:t>
            </a:r>
          </a:p>
          <a:p>
            <a:pPr marL="0" indent="0">
              <a:buNone/>
            </a:pPr>
            <a:r>
              <a:rPr lang="en-US" dirty="0"/>
              <a:t>	 solely for possession of cannabis.</a:t>
            </a:r>
          </a:p>
        </p:txBody>
      </p:sp>
    </p:spTree>
    <p:extLst>
      <p:ext uri="{BB962C8B-B14F-4D97-AF65-F5344CB8AC3E}">
        <p14:creationId xmlns:p14="http://schemas.microsoft.com/office/powerpoint/2010/main" val="3522806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5A95F-A43C-44FA-907E-D413B2DFB68F}"/>
              </a:ext>
            </a:extLst>
          </p:cNvPr>
          <p:cNvSpPr>
            <a:spLocks noGrp="1"/>
          </p:cNvSpPr>
          <p:nvPr>
            <p:ph type="title"/>
          </p:nvPr>
        </p:nvSpPr>
        <p:spPr/>
        <p:txBody>
          <a:bodyPr/>
          <a:lstStyle/>
          <a:p>
            <a:pPr algn="ctr"/>
            <a:r>
              <a:rPr lang="en-US" b="1" dirty="0">
                <a:solidFill>
                  <a:srgbClr val="C00000"/>
                </a:solidFill>
              </a:rPr>
              <a:t>Data on Issue Areas</a:t>
            </a:r>
            <a:endParaRPr lang="en-US" dirty="0"/>
          </a:p>
        </p:txBody>
      </p:sp>
      <p:sp>
        <p:nvSpPr>
          <p:cNvPr id="3" name="Content Placeholder 2">
            <a:extLst>
              <a:ext uri="{FF2B5EF4-FFF2-40B4-BE49-F238E27FC236}">
                <a16:creationId xmlns:a16="http://schemas.microsoft.com/office/drawing/2014/main" id="{31C1CE33-E289-4175-8F7C-8E541BB1B434}"/>
              </a:ext>
            </a:extLst>
          </p:cNvPr>
          <p:cNvSpPr>
            <a:spLocks noGrp="1"/>
          </p:cNvSpPr>
          <p:nvPr>
            <p:ph idx="1"/>
          </p:nvPr>
        </p:nvSpPr>
        <p:spPr>
          <a:xfrm>
            <a:off x="838200" y="1701368"/>
            <a:ext cx="10515600" cy="4351338"/>
          </a:xfrm>
        </p:spPr>
        <p:txBody>
          <a:bodyPr/>
          <a:lstStyle/>
          <a:p>
            <a:pPr marL="0" indent="0">
              <a:buNone/>
            </a:pPr>
            <a:r>
              <a:rPr lang="en-US" b="1" dirty="0">
                <a:solidFill>
                  <a:srgbClr val="C00000"/>
                </a:solidFill>
              </a:rPr>
              <a:t>Juvenile Justice</a:t>
            </a:r>
          </a:p>
          <a:p>
            <a:pPr marL="0" indent="0">
              <a:buNone/>
            </a:pPr>
            <a:r>
              <a:rPr lang="en-US" dirty="0"/>
              <a:t>Consistently, 76% of the children going through the juvenile justice system in Chatham County are black.</a:t>
            </a:r>
          </a:p>
          <a:p>
            <a:pPr marL="0" indent="0">
              <a:buNone/>
            </a:pPr>
            <a:r>
              <a:rPr lang="en-US" dirty="0"/>
              <a:t>child</a:t>
            </a:r>
          </a:p>
          <a:p>
            <a:pPr marL="0" indent="0">
              <a:buNone/>
            </a:pPr>
            <a:r>
              <a:rPr lang="en-US" dirty="0"/>
              <a:t>Over the last four years, 35 of 36 children sent to Superior Court for prosecution as adults were Black. The other child was considered </a:t>
            </a:r>
          </a:p>
          <a:p>
            <a:pPr marL="0" indent="0">
              <a:buNone/>
            </a:pPr>
            <a:r>
              <a:rPr lang="en-US" dirty="0"/>
              <a:t>“Other/Mixed.” No white children were referred to Superior Court for sentencing during this same time period.</a:t>
            </a:r>
          </a:p>
          <a:p>
            <a:pPr marL="0" indent="0">
              <a:buNone/>
            </a:pPr>
            <a:r>
              <a:rPr lang="en-US" sz="2400" dirty="0"/>
              <a:t>Source: REAL TF Criminal Justice Committee.</a:t>
            </a:r>
          </a:p>
          <a:p>
            <a:pPr marL="0" indent="0">
              <a:buNone/>
            </a:pPr>
            <a:endParaRPr lang="en-US" sz="2400" dirty="0"/>
          </a:p>
          <a:p>
            <a:pPr marL="0" indent="0">
              <a:buNone/>
            </a:pPr>
            <a:endParaRPr lang="en-US" dirty="0">
              <a:solidFill>
                <a:srgbClr val="C00000"/>
              </a:solidFill>
            </a:endParaRPr>
          </a:p>
          <a:p>
            <a:pPr marL="0" indent="0">
              <a:buNone/>
            </a:pPr>
            <a:endParaRPr lang="en-US" dirty="0"/>
          </a:p>
          <a:p>
            <a:pPr marL="0" indent="0">
              <a:buNone/>
            </a:pPr>
            <a:endParaRPr lang="en-US" dirty="0">
              <a:solidFill>
                <a:srgbClr val="C00000"/>
              </a:solidFill>
            </a:endParaRPr>
          </a:p>
        </p:txBody>
      </p:sp>
    </p:spTree>
    <p:extLst>
      <p:ext uri="{BB962C8B-B14F-4D97-AF65-F5344CB8AC3E}">
        <p14:creationId xmlns:p14="http://schemas.microsoft.com/office/powerpoint/2010/main" val="1244077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F1BD-58E8-4453-BFCF-F8501E1D9983}"/>
              </a:ext>
            </a:extLst>
          </p:cNvPr>
          <p:cNvSpPr>
            <a:spLocks noGrp="1"/>
          </p:cNvSpPr>
          <p:nvPr>
            <p:ph type="title"/>
          </p:nvPr>
        </p:nvSpPr>
        <p:spPr>
          <a:xfrm>
            <a:off x="838200" y="106017"/>
            <a:ext cx="10515600" cy="781879"/>
          </a:xfrm>
        </p:spPr>
        <p:txBody>
          <a:bodyPr/>
          <a:lstStyle/>
          <a:p>
            <a:pPr algn="ctr"/>
            <a:r>
              <a:rPr lang="en-US" b="1" dirty="0">
                <a:solidFill>
                  <a:srgbClr val="C00000"/>
                </a:solidFill>
              </a:rPr>
              <a:t>Data on Issue Areas</a:t>
            </a:r>
            <a:endParaRPr lang="en-US" dirty="0"/>
          </a:p>
        </p:txBody>
      </p:sp>
      <p:sp>
        <p:nvSpPr>
          <p:cNvPr id="3" name="Content Placeholder 2">
            <a:extLst>
              <a:ext uri="{FF2B5EF4-FFF2-40B4-BE49-F238E27FC236}">
                <a16:creationId xmlns:a16="http://schemas.microsoft.com/office/drawing/2014/main" id="{02CD4832-3858-49E4-B6F6-59EB660FC8C3}"/>
              </a:ext>
            </a:extLst>
          </p:cNvPr>
          <p:cNvSpPr>
            <a:spLocks noGrp="1"/>
          </p:cNvSpPr>
          <p:nvPr>
            <p:ph idx="1"/>
          </p:nvPr>
        </p:nvSpPr>
        <p:spPr>
          <a:xfrm>
            <a:off x="838200" y="742122"/>
            <a:ext cx="10515600" cy="5527607"/>
          </a:xfrm>
        </p:spPr>
        <p:txBody>
          <a:bodyPr>
            <a:normAutofit fontScale="85000" lnSpcReduction="20000"/>
          </a:bodyPr>
          <a:lstStyle/>
          <a:p>
            <a:pPr marL="0" indent="0">
              <a:buNone/>
            </a:pPr>
            <a:r>
              <a:rPr lang="en-US" dirty="0">
                <a:solidFill>
                  <a:srgbClr val="C00000"/>
                </a:solidFill>
              </a:rPr>
              <a:t>Economic Empowerment and Wealth Building</a:t>
            </a:r>
          </a:p>
          <a:p>
            <a:pPr marL="0" indent="0">
              <a:buNone/>
            </a:pPr>
            <a:r>
              <a:rPr lang="en-US" dirty="0"/>
              <a:t>The median income of African Americans in Savannah ($31,184) is</a:t>
            </a:r>
          </a:p>
          <a:p>
            <a:pPr marL="0" indent="0">
              <a:buNone/>
            </a:pPr>
            <a:r>
              <a:rPr lang="en-US" dirty="0"/>
              <a:t>58% less than their white counterpoints ($54,242).</a:t>
            </a:r>
          </a:p>
          <a:p>
            <a:pPr marL="0" indent="0">
              <a:buNone/>
            </a:pPr>
            <a:endParaRPr lang="en-US" dirty="0"/>
          </a:p>
          <a:p>
            <a:pPr marL="0" indent="0">
              <a:buNone/>
            </a:pPr>
            <a:r>
              <a:rPr lang="en-US" dirty="0"/>
              <a:t>25.6% of Savannah’s families of color live in income poverty, this is</a:t>
            </a:r>
          </a:p>
          <a:p>
            <a:pPr marL="0" indent="0">
              <a:buNone/>
            </a:pPr>
            <a:r>
              <a:rPr lang="en-US" dirty="0"/>
              <a:t>Income below the federal poverty threshold.</a:t>
            </a:r>
          </a:p>
          <a:p>
            <a:pPr marL="0" indent="0">
              <a:buNone/>
            </a:pPr>
            <a:endParaRPr lang="en-US" dirty="0"/>
          </a:p>
          <a:p>
            <a:pPr marL="0" indent="0">
              <a:buNone/>
            </a:pPr>
            <a:r>
              <a:rPr lang="en-US" dirty="0"/>
              <a:t>38.6% of the people of color in Savannah are homeowners compared</a:t>
            </a:r>
          </a:p>
          <a:p>
            <a:pPr marL="0" indent="0">
              <a:buNone/>
            </a:pPr>
            <a:r>
              <a:rPr lang="en-US" dirty="0"/>
              <a:t>to their white counterparts of 50.8%.</a:t>
            </a:r>
          </a:p>
          <a:p>
            <a:pPr marL="0" indent="0">
              <a:buNone/>
            </a:pPr>
            <a:endParaRPr lang="en-US" dirty="0"/>
          </a:p>
          <a:p>
            <a:pPr marL="0" indent="0">
              <a:buNone/>
            </a:pPr>
            <a:r>
              <a:rPr lang="en-US" dirty="0"/>
              <a:t>Savannah is 54% Black but only 40% of the businesses are minority owned.</a:t>
            </a:r>
          </a:p>
          <a:p>
            <a:pPr marL="0" indent="0">
              <a:buNone/>
            </a:pPr>
            <a:endParaRPr lang="en-US" dirty="0"/>
          </a:p>
          <a:p>
            <a:pPr marL="0" indent="0">
              <a:buNone/>
            </a:pPr>
            <a:r>
              <a:rPr lang="en-US" dirty="0" err="1"/>
              <a:t>Source:Step</a:t>
            </a:r>
            <a:r>
              <a:rPr lang="en-US" dirty="0"/>
              <a:t> Up Savannah.</a:t>
            </a:r>
          </a:p>
          <a:p>
            <a:pPr marL="0" indent="0">
              <a:buNone/>
            </a:pPr>
            <a:r>
              <a:rPr lang="en-US" dirty="0"/>
              <a:t>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12511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0367F-3C69-4F4E-878C-EEA8838A56BB}"/>
              </a:ext>
            </a:extLst>
          </p:cNvPr>
          <p:cNvSpPr>
            <a:spLocks noGrp="1"/>
          </p:cNvSpPr>
          <p:nvPr>
            <p:ph type="title"/>
          </p:nvPr>
        </p:nvSpPr>
        <p:spPr>
          <a:xfrm>
            <a:off x="838200" y="0"/>
            <a:ext cx="10515600" cy="1325563"/>
          </a:xfrm>
        </p:spPr>
        <p:txBody>
          <a:bodyPr/>
          <a:lstStyle/>
          <a:p>
            <a:pPr algn="ctr"/>
            <a:r>
              <a:rPr lang="en-US" b="1" dirty="0">
                <a:solidFill>
                  <a:srgbClr val="C00000"/>
                </a:solidFill>
              </a:rPr>
              <a:t>Data on Issue Areas</a:t>
            </a:r>
            <a:endParaRPr lang="en-US" dirty="0"/>
          </a:p>
        </p:txBody>
      </p:sp>
      <p:sp>
        <p:nvSpPr>
          <p:cNvPr id="3" name="Content Placeholder 2">
            <a:extLst>
              <a:ext uri="{FF2B5EF4-FFF2-40B4-BE49-F238E27FC236}">
                <a16:creationId xmlns:a16="http://schemas.microsoft.com/office/drawing/2014/main" id="{6AAB57B1-CAAC-46EE-B478-93B3E9CDCE94}"/>
              </a:ext>
            </a:extLst>
          </p:cNvPr>
          <p:cNvSpPr>
            <a:spLocks noGrp="1"/>
          </p:cNvSpPr>
          <p:nvPr>
            <p:ph idx="1"/>
          </p:nvPr>
        </p:nvSpPr>
        <p:spPr>
          <a:xfrm>
            <a:off x="801757" y="1232452"/>
            <a:ext cx="10515600" cy="4809574"/>
          </a:xfrm>
        </p:spPr>
        <p:txBody>
          <a:bodyPr>
            <a:normAutofit lnSpcReduction="10000"/>
          </a:bodyPr>
          <a:lstStyle/>
          <a:p>
            <a:pPr marL="0" indent="0">
              <a:buNone/>
            </a:pPr>
            <a:r>
              <a:rPr lang="en-US" b="1" dirty="0">
                <a:solidFill>
                  <a:srgbClr val="C00000"/>
                </a:solidFill>
              </a:rPr>
              <a:t>Health</a:t>
            </a:r>
            <a:endParaRPr lang="en-US" b="1" dirty="0"/>
          </a:p>
          <a:p>
            <a:pPr marL="0" indent="0">
              <a:buNone/>
            </a:pPr>
            <a:r>
              <a:rPr lang="en-US" dirty="0"/>
              <a:t>In Savannah, 35,000 people live in areas without access to healthy foods. Although Africans American make up 54% of the total population, they make up about 60-80% of the individuals living</a:t>
            </a:r>
          </a:p>
          <a:p>
            <a:pPr marL="0" indent="0">
              <a:buNone/>
            </a:pPr>
            <a:r>
              <a:rPr lang="en-US" dirty="0"/>
              <a:t>In areas without healthy food access, leading to higher prevalence of</a:t>
            </a:r>
          </a:p>
          <a:p>
            <a:pPr marL="0" indent="0">
              <a:buNone/>
            </a:pPr>
            <a:r>
              <a:rPr lang="en-US" dirty="0"/>
              <a:t>Chronic conditions such as obesity, diabetes, and heart disease.</a:t>
            </a:r>
          </a:p>
          <a:p>
            <a:pPr marL="0" indent="0">
              <a:buNone/>
            </a:pPr>
            <a:r>
              <a:rPr lang="en-US" dirty="0"/>
              <a:t> 	14.7% of the City of Savannah diagnosed with T2 Diabetes.</a:t>
            </a:r>
          </a:p>
          <a:p>
            <a:pPr marL="0" indent="0">
              <a:buNone/>
            </a:pPr>
            <a:r>
              <a:rPr lang="en-US" dirty="0"/>
              <a:t>	38% considered obese.</a:t>
            </a:r>
          </a:p>
          <a:p>
            <a:pPr marL="0" indent="0">
              <a:buNone/>
            </a:pPr>
            <a:r>
              <a:rPr lang="en-US" dirty="0"/>
              <a:t>	6.7% chronic heart condition and 38.8% have high blood 	pressure.</a:t>
            </a:r>
          </a:p>
          <a:p>
            <a:pPr marL="0" indent="0">
              <a:buNone/>
            </a:pPr>
            <a:r>
              <a:rPr lang="en-US" sz="2400" dirty="0"/>
              <a:t>Source: REAL TF Health Committee</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76045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3AE78-75BF-43C8-85C8-876E46791B53}"/>
              </a:ext>
            </a:extLst>
          </p:cNvPr>
          <p:cNvSpPr>
            <a:spLocks noGrp="1"/>
          </p:cNvSpPr>
          <p:nvPr>
            <p:ph type="title"/>
          </p:nvPr>
        </p:nvSpPr>
        <p:spPr/>
        <p:txBody>
          <a:bodyPr/>
          <a:lstStyle/>
          <a:p>
            <a:pPr algn="ctr"/>
            <a:r>
              <a:rPr lang="en-US" b="1" dirty="0">
                <a:solidFill>
                  <a:srgbClr val="C00000"/>
                </a:solidFill>
              </a:rPr>
              <a:t>Data on Issue Areas</a:t>
            </a:r>
            <a:endParaRPr lang="en-US" dirty="0"/>
          </a:p>
        </p:txBody>
      </p:sp>
      <p:sp>
        <p:nvSpPr>
          <p:cNvPr id="3" name="Content Placeholder 2">
            <a:extLst>
              <a:ext uri="{FF2B5EF4-FFF2-40B4-BE49-F238E27FC236}">
                <a16:creationId xmlns:a16="http://schemas.microsoft.com/office/drawing/2014/main" id="{A28F467D-F2A0-43D5-932F-9755E799FE38}"/>
              </a:ext>
            </a:extLst>
          </p:cNvPr>
          <p:cNvSpPr>
            <a:spLocks noGrp="1"/>
          </p:cNvSpPr>
          <p:nvPr>
            <p:ph idx="1"/>
          </p:nvPr>
        </p:nvSpPr>
        <p:spPr>
          <a:xfrm>
            <a:off x="838200" y="1825624"/>
            <a:ext cx="10515600" cy="4866723"/>
          </a:xfrm>
        </p:spPr>
        <p:txBody>
          <a:bodyPr>
            <a:normAutofit/>
          </a:bodyPr>
          <a:lstStyle/>
          <a:p>
            <a:pPr marL="0" indent="0">
              <a:buNone/>
            </a:pPr>
            <a:r>
              <a:rPr lang="en-US" b="1" dirty="0">
                <a:solidFill>
                  <a:srgbClr val="C00000"/>
                </a:solidFill>
              </a:rPr>
              <a:t>Housing</a:t>
            </a:r>
          </a:p>
          <a:p>
            <a:pPr marL="0" indent="0">
              <a:buNone/>
            </a:pPr>
            <a:r>
              <a:rPr lang="en-US" sz="2000" dirty="0">
                <a:effectLst/>
                <a:latin typeface="Calibri" panose="020F0502020204030204" pitchFamily="34" charset="0"/>
                <a:ea typeface="Calibri" panose="020F0502020204030204" pitchFamily="34" charset="0"/>
                <a:cs typeface="Calibri" panose="020F0502020204030204" pitchFamily="34" charset="0"/>
              </a:rPr>
              <a:t>Rent burdens are high. Savannah has the second highest cost of rent in Georgia, leaving 55% of renters spending more than 30% of their household income on rent and utilities. This burden is compounded by wages that lag behind national averages by as much as 20%. (Sources: Harvard Joint Center for Housing Studies, 2019; Bureau of Labor Statistics, 2019.) </a:t>
            </a:r>
            <a:r>
              <a:rPr lang="en-US" sz="2000" dirty="0">
                <a:effectLst/>
                <a:latin typeface="Calibri" panose="020F0502020204030204" pitchFamily="34" charset="0"/>
                <a:ea typeface="Calibri" panose="020F0502020204030204" pitchFamily="34" charset="0"/>
                <a:cs typeface="Times New Roman" panose="02020603050405020304" pitchFamily="18" charset="0"/>
              </a:rPr>
              <a:t>Those earning 120% or less than the Average Median Income (AMI) in Savannah are cost burdened. (2021 CHSA Case for Support).</a:t>
            </a:r>
          </a:p>
          <a:p>
            <a:pPr marL="0" indent="0">
              <a:buNone/>
            </a:pPr>
            <a:r>
              <a:rPr lang="en-US" b="1" dirty="0"/>
              <a:t>    </a:t>
            </a:r>
          </a:p>
          <a:p>
            <a:pPr marL="0" indent="0">
              <a:buNone/>
            </a:pPr>
            <a:r>
              <a:rPr lang="en-US" sz="2000" dirty="0">
                <a:effectLst/>
                <a:latin typeface="Calibri" panose="020F0502020204030204" pitchFamily="34" charset="0"/>
                <a:ea typeface="Calibri" panose="020F0502020204030204" pitchFamily="34" charset="0"/>
                <a:cs typeface="Calibri" panose="020F0502020204030204" pitchFamily="34" charset="0"/>
              </a:rPr>
              <a:t>People of color do not have equal access to mortgage loans. In 2019, 62% of mortgage applications submitted by Black residents of Chatham County were denied, compared to only 26% denied to white applicants. Only 1,160 Black households applied for mortgages, compared to 4,882 submitted by white households. (Source: FFIEC Home Mortgage Disclosure Act, 2019; Pew Research Center, 2017.)</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US" b="1" dirty="0"/>
          </a:p>
        </p:txBody>
      </p:sp>
    </p:spTree>
    <p:extLst>
      <p:ext uri="{BB962C8B-B14F-4D97-AF65-F5344CB8AC3E}">
        <p14:creationId xmlns:p14="http://schemas.microsoft.com/office/powerpoint/2010/main" val="1703314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96EF4-886E-47E9-9173-96278A94E05A}"/>
              </a:ext>
            </a:extLst>
          </p:cNvPr>
          <p:cNvSpPr>
            <a:spLocks noGrp="1"/>
          </p:cNvSpPr>
          <p:nvPr>
            <p:ph type="title"/>
          </p:nvPr>
        </p:nvSpPr>
        <p:spPr/>
        <p:txBody>
          <a:bodyPr/>
          <a:lstStyle/>
          <a:p>
            <a:pPr algn="ctr"/>
            <a:r>
              <a:rPr lang="en-US" b="1" dirty="0">
                <a:solidFill>
                  <a:srgbClr val="C00000"/>
                </a:solidFill>
              </a:rPr>
              <a:t>Data on Issue Areas</a:t>
            </a:r>
            <a:endParaRPr lang="en-US" dirty="0"/>
          </a:p>
        </p:txBody>
      </p:sp>
      <p:sp>
        <p:nvSpPr>
          <p:cNvPr id="3" name="Content Placeholder 2">
            <a:extLst>
              <a:ext uri="{FF2B5EF4-FFF2-40B4-BE49-F238E27FC236}">
                <a16:creationId xmlns:a16="http://schemas.microsoft.com/office/drawing/2014/main" id="{2C4B42EF-3424-4846-91BD-C8BF28549EA5}"/>
              </a:ext>
            </a:extLst>
          </p:cNvPr>
          <p:cNvSpPr>
            <a:spLocks noGrp="1"/>
          </p:cNvSpPr>
          <p:nvPr>
            <p:ph idx="1"/>
          </p:nvPr>
        </p:nvSpPr>
        <p:spPr>
          <a:xfrm>
            <a:off x="0" y="1690688"/>
            <a:ext cx="10515600" cy="4351338"/>
          </a:xfrm>
        </p:spPr>
        <p:txBody>
          <a:bodyPr>
            <a:normAutofit/>
          </a:bodyPr>
          <a:lstStyle/>
          <a:p>
            <a:pPr marL="0" indent="0">
              <a:buNone/>
            </a:pPr>
            <a:r>
              <a:rPr lang="en-US" b="1" dirty="0">
                <a:solidFill>
                  <a:srgbClr val="C00000"/>
                </a:solidFill>
              </a:rPr>
              <a:t>Environmental Justice</a:t>
            </a:r>
          </a:p>
          <a:p>
            <a:pPr marL="0" indent="0">
              <a:buNone/>
            </a:pPr>
            <a:endParaRPr lang="en-US" b="1" dirty="0"/>
          </a:p>
          <a:p>
            <a:pPr marL="0" indent="0">
              <a:buNone/>
            </a:pPr>
            <a:r>
              <a:rPr lang="en-US" sz="2000" dirty="0">
                <a:solidFill>
                  <a:srgbClr val="222222"/>
                </a:solidFill>
                <a:effectLst/>
                <a:latin typeface="Times New Roman" panose="02020603050405020304" pitchFamily="18" charset="0"/>
                <a:ea typeface="Calibri" panose="020F0502020204030204" pitchFamily="34" charset="0"/>
              </a:rPr>
              <a:t>Savannah’s lower-income frontline, </a:t>
            </a:r>
            <a:r>
              <a:rPr lang="en-US" sz="2000" dirty="0" err="1">
                <a:solidFill>
                  <a:srgbClr val="222222"/>
                </a:solidFill>
                <a:effectLst/>
                <a:latin typeface="Times New Roman" panose="02020603050405020304" pitchFamily="18" charset="0"/>
                <a:ea typeface="Calibri" panose="020F0502020204030204" pitchFamily="34" charset="0"/>
              </a:rPr>
              <a:t>fenceline</a:t>
            </a:r>
            <a:r>
              <a:rPr lang="en-US" sz="2000" dirty="0">
                <a:solidFill>
                  <a:srgbClr val="222222"/>
                </a:solidFill>
                <a:effectLst/>
                <a:latin typeface="Times New Roman" panose="02020603050405020304" pitchFamily="18" charset="0"/>
                <a:ea typeface="Calibri" panose="020F0502020204030204" pitchFamily="34" charset="0"/>
              </a:rPr>
              <a:t> and environmental justice communities tend to pay a higher percentage of their household income on energy than the State or National average due to living in sub-standard housing that is not energy efficient and that has extensive deferred maintenance, causing them to be more vulnerable to unintended negative economic impacts of Savannah’s transition to clean renewable energy.</a:t>
            </a:r>
            <a:endParaRPr lang="en-US" sz="2000" dirty="0">
              <a:effectLst/>
              <a:latin typeface="Times New Roman" panose="02020603050405020304" pitchFamily="18" charset="0"/>
              <a:ea typeface="Calibri" panose="020F0502020204030204" pitchFamily="34" charset="0"/>
            </a:endParaRPr>
          </a:p>
          <a:p>
            <a:pPr marL="0" indent="0">
              <a:buNone/>
            </a:pPr>
            <a:endParaRPr lang="en-US" b="1" dirty="0">
              <a:solidFill>
                <a:srgbClr val="C00000"/>
              </a:solidFill>
            </a:endParaRPr>
          </a:p>
          <a:p>
            <a:pPr marL="0" indent="0">
              <a:buNone/>
            </a:pPr>
            <a:r>
              <a:rPr lang="en-US" sz="1800" dirty="0">
                <a:latin typeface="Times New Roman" panose="02020603050405020304" pitchFamily="18" charset="0"/>
                <a:ea typeface="Calibri" panose="020F0502020204030204" pitchFamily="34" charset="0"/>
              </a:rPr>
              <a:t>A high incidence of childhood asthma has been identified in the</a:t>
            </a:r>
            <a:r>
              <a:rPr lang="en-US" sz="1800" dirty="0">
                <a:effectLst/>
                <a:latin typeface="Times New Roman" panose="02020603050405020304" pitchFamily="18" charset="0"/>
                <a:ea typeface="Calibri" panose="020F0502020204030204" pitchFamily="34" charset="0"/>
              </a:rPr>
              <a:t> of populations of predominately Black neighborhoods of Carver Heights, Hudson Hill, Woodville, and Greater West Savannah. (Children under 18:</a:t>
            </a:r>
          </a:p>
          <a:p>
            <a:pPr marL="0" indent="0">
              <a:buNone/>
            </a:pPr>
            <a:r>
              <a:rPr lang="en-US" sz="1800" dirty="0">
                <a:latin typeface="Times New Roman" panose="02020603050405020304" pitchFamily="18" charset="0"/>
                <a:ea typeface="Calibri" panose="020F0502020204030204" pitchFamily="34" charset="0"/>
              </a:rPr>
              <a:t>20.4%)</a:t>
            </a:r>
            <a:endParaRPr lang="en-US" sz="1800" dirty="0">
              <a:effectLst/>
              <a:latin typeface="Times New Roman" panose="02020603050405020304" pitchFamily="18" charset="0"/>
              <a:ea typeface="Calibri" panose="020F0502020204030204" pitchFamily="34" charset="0"/>
            </a:endParaRPr>
          </a:p>
          <a:p>
            <a:pPr marL="0" indent="0">
              <a:buNone/>
            </a:pPr>
            <a:endParaRPr lang="en-US" sz="1800" dirty="0">
              <a:effectLst/>
              <a:latin typeface="Times New Roman" panose="02020603050405020304" pitchFamily="18" charset="0"/>
              <a:ea typeface="Calibri" panose="020F0502020204030204" pitchFamily="34" charset="0"/>
            </a:endParaRPr>
          </a:p>
          <a:p>
            <a:pPr marL="0" indent="0">
              <a:buNone/>
            </a:pPr>
            <a:endParaRPr lang="en-US" b="1" dirty="0">
              <a:solidFill>
                <a:srgbClr val="C00000"/>
              </a:solidFill>
            </a:endParaRPr>
          </a:p>
        </p:txBody>
      </p:sp>
    </p:spTree>
    <p:extLst>
      <p:ext uri="{BB962C8B-B14F-4D97-AF65-F5344CB8AC3E}">
        <p14:creationId xmlns:p14="http://schemas.microsoft.com/office/powerpoint/2010/main" val="242408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48CB0-9503-4573-8BA9-AE823495A193}"/>
              </a:ext>
            </a:extLst>
          </p:cNvPr>
          <p:cNvSpPr>
            <a:spLocks noGrp="1"/>
          </p:cNvSpPr>
          <p:nvPr>
            <p:ph type="title"/>
          </p:nvPr>
        </p:nvSpPr>
        <p:spPr/>
        <p:txBody>
          <a:bodyPr/>
          <a:lstStyle/>
          <a:p>
            <a:pPr algn="ctr"/>
            <a:r>
              <a:rPr lang="en-US" b="1" dirty="0">
                <a:solidFill>
                  <a:srgbClr val="C00000"/>
                </a:solidFill>
              </a:rPr>
              <a:t>Equity and Racial Equity</a:t>
            </a:r>
          </a:p>
        </p:txBody>
      </p:sp>
      <p:sp>
        <p:nvSpPr>
          <p:cNvPr id="3" name="Content Placeholder 2">
            <a:extLst>
              <a:ext uri="{FF2B5EF4-FFF2-40B4-BE49-F238E27FC236}">
                <a16:creationId xmlns:a16="http://schemas.microsoft.com/office/drawing/2014/main" id="{2D9E0051-7D42-4923-824F-281D7C7E4675}"/>
              </a:ext>
            </a:extLst>
          </p:cNvPr>
          <p:cNvSpPr>
            <a:spLocks noGrp="1"/>
          </p:cNvSpPr>
          <p:nvPr>
            <p:ph idx="1"/>
          </p:nvPr>
        </p:nvSpPr>
        <p:spPr>
          <a:xfrm>
            <a:off x="838200" y="1391478"/>
            <a:ext cx="10515600" cy="5221357"/>
          </a:xfrm>
        </p:spPr>
        <p:txBody>
          <a:bodyPr>
            <a:normAutofit/>
          </a:bodyPr>
          <a:lstStyle/>
          <a:p>
            <a:r>
              <a:rPr lang="en-US" u="sng" dirty="0"/>
              <a:t>Equity</a:t>
            </a:r>
            <a:r>
              <a:rPr lang="en-US" dirty="0"/>
              <a:t>  Just and fair inclusion. An equitable society is one in which all can participate and prosper. The goals of equity must be to create conditions that allow all to reach their full potential. In short, equity creates a path from hope to change.</a:t>
            </a:r>
          </a:p>
          <a:p>
            <a:endParaRPr lang="en-US" u="sng" dirty="0"/>
          </a:p>
          <a:p>
            <a:r>
              <a:rPr lang="en-US" u="sng" dirty="0"/>
              <a:t>Racial Equity</a:t>
            </a:r>
            <a:r>
              <a:rPr lang="en-US" dirty="0"/>
              <a:t>  In a racially equitable society, the distribution of society’s benefits and burdens </a:t>
            </a:r>
            <a:r>
              <a:rPr lang="en-US" b="1" dirty="0"/>
              <a:t>would not be skewed by race. </a:t>
            </a:r>
            <a:r>
              <a:rPr lang="en-US" dirty="0"/>
              <a:t>In other words, racial equity would be a reality in which a person is no more or less likely to experience society’s benefits or burdens just because of the color of their skin.</a:t>
            </a:r>
          </a:p>
          <a:p>
            <a:endParaRPr lang="en-US" dirty="0"/>
          </a:p>
          <a:p>
            <a:pPr marL="0" indent="0">
              <a:buNone/>
            </a:pPr>
            <a:r>
              <a:rPr lang="en-US" sz="2400" dirty="0"/>
              <a:t>Source: Partnership for Southern Equity</a:t>
            </a:r>
          </a:p>
        </p:txBody>
      </p:sp>
    </p:spTree>
    <p:extLst>
      <p:ext uri="{BB962C8B-B14F-4D97-AF65-F5344CB8AC3E}">
        <p14:creationId xmlns:p14="http://schemas.microsoft.com/office/powerpoint/2010/main" val="2507395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C607-45B2-46D6-B946-6DD721EAF9FA}"/>
              </a:ext>
            </a:extLst>
          </p:cNvPr>
          <p:cNvSpPr>
            <a:spLocks noGrp="1"/>
          </p:cNvSpPr>
          <p:nvPr>
            <p:ph type="title"/>
          </p:nvPr>
        </p:nvSpPr>
        <p:spPr>
          <a:xfrm>
            <a:off x="838200" y="1431235"/>
            <a:ext cx="10515600" cy="1113182"/>
          </a:xfrm>
        </p:spPr>
        <p:txBody>
          <a:bodyPr>
            <a:normAutofit fontScale="90000"/>
          </a:bodyPr>
          <a:lstStyle/>
          <a:p>
            <a:pPr algn="ctr"/>
            <a:r>
              <a:rPr lang="en-US" b="1" dirty="0">
                <a:solidFill>
                  <a:srgbClr val="C00000"/>
                </a:solidFill>
              </a:rPr>
              <a:t>Savannah Racial Equity and Leadership Taskforce</a:t>
            </a:r>
            <a:br>
              <a:rPr lang="en-US" b="1" dirty="0">
                <a:solidFill>
                  <a:srgbClr val="C00000"/>
                </a:solidFill>
              </a:rPr>
            </a:br>
            <a:r>
              <a:rPr lang="en-US" sz="4400" dirty="0">
                <a:solidFill>
                  <a:srgbClr val="C00000"/>
                </a:solidFill>
              </a:rPr>
              <a:t>(REAL)</a:t>
            </a:r>
            <a:br>
              <a:rPr lang="en-US" sz="4400" dirty="0">
                <a:solidFill>
                  <a:srgbClr val="C00000"/>
                </a:solidFill>
              </a:rPr>
            </a:br>
            <a:r>
              <a:rPr lang="en-US" sz="4400" b="1" dirty="0">
                <a:solidFill>
                  <a:srgbClr val="C00000"/>
                </a:solidFill>
              </a:rPr>
              <a:t>Purpose</a:t>
            </a:r>
            <a:br>
              <a:rPr lang="en-US" sz="4400" dirty="0">
                <a:solidFill>
                  <a:srgbClr val="C00000"/>
                </a:solidFill>
              </a:rPr>
            </a:br>
            <a:endParaRPr lang="en-US" dirty="0"/>
          </a:p>
        </p:txBody>
      </p:sp>
      <p:sp>
        <p:nvSpPr>
          <p:cNvPr id="3" name="Content Placeholder 2">
            <a:extLst>
              <a:ext uri="{FF2B5EF4-FFF2-40B4-BE49-F238E27FC236}">
                <a16:creationId xmlns:a16="http://schemas.microsoft.com/office/drawing/2014/main" id="{433E73FF-0992-4CC7-902A-90CB07B788E5}"/>
              </a:ext>
            </a:extLst>
          </p:cNvPr>
          <p:cNvSpPr>
            <a:spLocks noGrp="1"/>
          </p:cNvSpPr>
          <p:nvPr>
            <p:ph idx="1"/>
          </p:nvPr>
        </p:nvSpPr>
        <p:spPr>
          <a:xfrm>
            <a:off x="838200" y="1825625"/>
            <a:ext cx="10515600" cy="4351338"/>
          </a:xfrm>
        </p:spPr>
        <p:txBody>
          <a:bodyPr>
            <a:normAutofit fontScale="92500" lnSpcReduction="10000"/>
          </a:bodyPr>
          <a:lstStyle/>
          <a:p>
            <a:pPr marL="342900" marR="0" lvl="0" indent="-342900">
              <a:spcBef>
                <a:spcPts val="0"/>
              </a:spcBef>
              <a:spcAft>
                <a:spcPts val="0"/>
              </a:spcAft>
              <a:buFont typeface="+mj-lt"/>
              <a:buAutoNum type="arabicPeriod"/>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Develop a task force, sponsored by the Office of the Mayor of Savannah, Georgia, composed of representatives of the Savannah civic community, the private sector, and the public sector for the purpose of advancing racial justice and improving the lives of people of color.</a:t>
            </a:r>
          </a:p>
          <a:p>
            <a:r>
              <a:rPr lang="en-US" sz="3200" dirty="0"/>
              <a:t>Created by the Mayor on, July 23, 2020.</a:t>
            </a:r>
          </a:p>
          <a:p>
            <a:endParaRPr lang="en-US" sz="3200" dirty="0"/>
          </a:p>
          <a:p>
            <a:r>
              <a:rPr lang="en-US" sz="3200" dirty="0"/>
              <a:t>Forty-five (45) Members.</a:t>
            </a:r>
          </a:p>
          <a:p>
            <a:endParaRPr lang="en-US" sz="3200" dirty="0"/>
          </a:p>
          <a:p>
            <a:pPr marL="0" marR="0" lvl="0" indent="0">
              <a:spcBef>
                <a:spcPts val="0"/>
              </a:spcBef>
              <a:spcAft>
                <a:spcPts val="0"/>
              </a:spcAft>
              <a:buNone/>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79371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A3CC2-7629-45FA-948B-E2E2B01E1377}"/>
              </a:ext>
            </a:extLst>
          </p:cNvPr>
          <p:cNvSpPr>
            <a:spLocks noGrp="1"/>
          </p:cNvSpPr>
          <p:nvPr>
            <p:ph type="title"/>
          </p:nvPr>
        </p:nvSpPr>
        <p:spPr/>
        <p:txBody>
          <a:bodyPr/>
          <a:lstStyle/>
          <a:p>
            <a:pPr algn="ctr"/>
            <a:r>
              <a:rPr lang="en-US" b="1" dirty="0">
                <a:solidFill>
                  <a:srgbClr val="C00000"/>
                </a:solidFill>
              </a:rPr>
              <a:t>Purpose of REAL</a:t>
            </a:r>
            <a:endParaRPr lang="en-US" dirty="0"/>
          </a:p>
        </p:txBody>
      </p:sp>
      <p:sp>
        <p:nvSpPr>
          <p:cNvPr id="3" name="Content Placeholder 2">
            <a:extLst>
              <a:ext uri="{FF2B5EF4-FFF2-40B4-BE49-F238E27FC236}">
                <a16:creationId xmlns:a16="http://schemas.microsoft.com/office/drawing/2014/main" id="{67013860-DF3C-4240-8AA0-6D3FAF7B8DAF}"/>
              </a:ext>
            </a:extLst>
          </p:cNvPr>
          <p:cNvSpPr>
            <a:spLocks noGrp="1"/>
          </p:cNvSpPr>
          <p:nvPr>
            <p:ph idx="1"/>
          </p:nvPr>
        </p:nvSpPr>
        <p:spPr/>
        <p:txBody>
          <a:bodyPr/>
          <a:lstStyle/>
          <a:p>
            <a:pPr marL="0" marR="0" lvl="0" indent="0" algn="just">
              <a:spcBef>
                <a:spcPts val="0"/>
              </a:spcBef>
              <a:spcAft>
                <a:spcPts val="0"/>
              </a:spcAft>
              <a:buNone/>
            </a:pPr>
            <a:r>
              <a:rPr lang="en-US" sz="3200" dirty="0">
                <a:effectLst/>
                <a:latin typeface="Times New Roman" panose="02020603050405020304" pitchFamily="18" charset="0"/>
                <a:ea typeface="Times New Roman" panose="02020603050405020304" pitchFamily="18" charset="0"/>
              </a:rPr>
              <a:t>Develop a shared understanding of equity and why it matters to the work of the REAL Task Force in Savannah.</a:t>
            </a:r>
          </a:p>
          <a:p>
            <a:pPr marL="0" marR="0" lvl="0" indent="0" algn="just">
              <a:spcBef>
                <a:spcPts val="0"/>
              </a:spcBef>
              <a:spcAft>
                <a:spcPts val="0"/>
              </a:spcAft>
              <a:buNone/>
            </a:pPr>
            <a:endParaRPr lang="en-US" sz="3200" dirty="0">
              <a:effectLst/>
              <a:latin typeface="Times New Roman" panose="02020603050405020304" pitchFamily="18" charset="0"/>
              <a:ea typeface="Times New Roman" panose="02020603050405020304" pitchFamily="18" charset="0"/>
            </a:endParaRPr>
          </a:p>
          <a:p>
            <a:pPr marL="0" marR="0" lvl="0" indent="0" algn="just">
              <a:spcBef>
                <a:spcPts val="0"/>
              </a:spcBef>
              <a:spcAft>
                <a:spcPts val="0"/>
              </a:spcAft>
              <a:buNone/>
            </a:pPr>
            <a:r>
              <a:rPr lang="en-US" sz="3200" dirty="0">
                <a:effectLst/>
                <a:latin typeface="Times New Roman" panose="02020603050405020304" pitchFamily="18" charset="0"/>
                <a:ea typeface="Times New Roman" panose="02020603050405020304" pitchFamily="18" charset="0"/>
              </a:rPr>
              <a:t>Examine the data and circumstances that perpetuate inequities.</a:t>
            </a:r>
          </a:p>
          <a:p>
            <a:pPr marL="0" marR="0" lvl="0" indent="0" algn="just">
              <a:spcBef>
                <a:spcPts val="0"/>
              </a:spcBef>
              <a:spcAft>
                <a:spcPts val="0"/>
              </a:spcAft>
              <a:buNone/>
            </a:pPr>
            <a:endParaRPr lang="en-US" sz="3200" dirty="0">
              <a:effectLst/>
              <a:latin typeface="Times New Roman" panose="02020603050405020304" pitchFamily="18" charset="0"/>
              <a:ea typeface="Times New Roman" panose="02020603050405020304" pitchFamily="18" charset="0"/>
            </a:endParaRPr>
          </a:p>
          <a:p>
            <a:pPr marL="0" marR="0" lvl="0" indent="0" algn="just">
              <a:spcBef>
                <a:spcPts val="0"/>
              </a:spcBef>
              <a:spcAft>
                <a:spcPts val="0"/>
              </a:spcAft>
              <a:buNone/>
            </a:pPr>
            <a:r>
              <a:rPr lang="en-US" sz="3200" dirty="0">
                <a:effectLst/>
                <a:latin typeface="Times New Roman" panose="02020603050405020304" pitchFamily="18" charset="0"/>
                <a:ea typeface="Times New Roman" panose="02020603050405020304" pitchFamily="18" charset="0"/>
              </a:rPr>
              <a:t>Learn the important role history plays in understanding the root causes of inequities.</a:t>
            </a:r>
          </a:p>
          <a:p>
            <a:pPr marL="0" marR="0" indent="0" algn="just">
              <a:spcBef>
                <a:spcPts val="0"/>
              </a:spcBef>
              <a:spcAft>
                <a:spcPts val="0"/>
              </a:spcAft>
              <a:buNone/>
            </a:pPr>
            <a:r>
              <a:rPr lang="en-US" sz="3200" dirty="0">
                <a:effectLst/>
                <a:latin typeface="Times New Roman" panose="02020603050405020304" pitchFamily="18" charset="0"/>
                <a:ea typeface="Times New Roman" panose="02020603050405020304" pitchFamily="18" charset="0"/>
              </a:rPr>
              <a:t> </a:t>
            </a:r>
          </a:p>
          <a:p>
            <a:pPr marL="0" indent="0">
              <a:buNone/>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31195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C5771-C6A6-4661-A796-3D936A48620E}"/>
              </a:ext>
            </a:extLst>
          </p:cNvPr>
          <p:cNvSpPr>
            <a:spLocks noGrp="1"/>
          </p:cNvSpPr>
          <p:nvPr>
            <p:ph type="title"/>
          </p:nvPr>
        </p:nvSpPr>
        <p:spPr/>
        <p:txBody>
          <a:bodyPr/>
          <a:lstStyle/>
          <a:p>
            <a:pPr algn="ctr"/>
            <a:r>
              <a:rPr lang="en-US" b="1" dirty="0">
                <a:solidFill>
                  <a:srgbClr val="C00000"/>
                </a:solidFill>
              </a:rPr>
              <a:t>Purpose of REAL</a:t>
            </a:r>
          </a:p>
        </p:txBody>
      </p:sp>
      <p:sp>
        <p:nvSpPr>
          <p:cNvPr id="3" name="Content Placeholder 2">
            <a:extLst>
              <a:ext uri="{FF2B5EF4-FFF2-40B4-BE49-F238E27FC236}">
                <a16:creationId xmlns:a16="http://schemas.microsoft.com/office/drawing/2014/main" id="{5BFC79C4-9410-4FDD-BE5E-0D94BAFC89EB}"/>
              </a:ext>
            </a:extLst>
          </p:cNvPr>
          <p:cNvSpPr>
            <a:spLocks noGrp="1"/>
          </p:cNvSpPr>
          <p:nvPr>
            <p:ph idx="1"/>
          </p:nvPr>
        </p:nvSpPr>
        <p:spPr/>
        <p:txBody>
          <a:bodyPr>
            <a:normAutofit/>
          </a:bodyPr>
          <a:lstStyle/>
          <a:p>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task force, with the assistance of a consultant, Partnership for Southern Equity (PSE), will develop an analysis of racial disparities in Savannah by using the concept of a “racial equity lens” to guide its work. This means examining critical sectors of the community (employment, health, housing, etc.) and analyzing the impact of race, class and gender on the well-being and opportunity structure for people of color in Savannah.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81258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0B2E-1124-47C6-9C8C-445518D69E22}"/>
              </a:ext>
            </a:extLst>
          </p:cNvPr>
          <p:cNvSpPr>
            <a:spLocks noGrp="1"/>
          </p:cNvSpPr>
          <p:nvPr>
            <p:ph type="title"/>
          </p:nvPr>
        </p:nvSpPr>
        <p:spPr>
          <a:xfrm>
            <a:off x="838200" y="365126"/>
            <a:ext cx="10515600" cy="1556440"/>
          </a:xfrm>
        </p:spPr>
        <p:txBody>
          <a:bodyPr/>
          <a:lstStyle/>
          <a:p>
            <a:pPr algn="ctr"/>
            <a:r>
              <a:rPr lang="en-US" b="1" dirty="0">
                <a:solidFill>
                  <a:srgbClr val="C00000"/>
                </a:solidFill>
              </a:rPr>
              <a:t>Purpose of REAL</a:t>
            </a:r>
            <a:endParaRPr lang="en-US" dirty="0"/>
          </a:p>
        </p:txBody>
      </p:sp>
      <p:sp>
        <p:nvSpPr>
          <p:cNvPr id="3" name="Content Placeholder 2">
            <a:extLst>
              <a:ext uri="{FF2B5EF4-FFF2-40B4-BE49-F238E27FC236}">
                <a16:creationId xmlns:a16="http://schemas.microsoft.com/office/drawing/2014/main" id="{9876A6B2-1F24-4A20-BF65-98BCB4C7A99B}"/>
              </a:ext>
            </a:extLst>
          </p:cNvPr>
          <p:cNvSpPr>
            <a:spLocks noGrp="1"/>
          </p:cNvSpPr>
          <p:nvPr>
            <p:ph idx="1"/>
          </p:nvPr>
        </p:nvSpPr>
        <p:spPr>
          <a:xfrm>
            <a:off x="838200" y="1905139"/>
            <a:ext cx="10515600" cy="4351338"/>
          </a:xfrm>
        </p:spPr>
        <p:txBody>
          <a:bodyPr>
            <a:normAutofit lnSpcReduction="10000"/>
          </a:bodyPr>
          <a:lstStyle/>
          <a:p>
            <a:pPr marL="0" indent="0">
              <a:buNone/>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task force, will develop a community action plan that will provide recommended systemic and structural changes that will reduce/remove barriers and increase equity for people of color. The plan will be presented to the Mayor and City Council and the community in August 2021.</a:t>
            </a:r>
          </a:p>
          <a:p>
            <a:pPr marL="0" indent="0">
              <a:buNone/>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To develop a leadership cohort that become advocates for racial and environmental justice in Savannah, Georgia.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gn="r"/>
            <a:endParaRPr lang="en-US" dirty="0"/>
          </a:p>
        </p:txBody>
      </p:sp>
    </p:spTree>
    <p:extLst>
      <p:ext uri="{BB962C8B-B14F-4D97-AF65-F5344CB8AC3E}">
        <p14:creationId xmlns:p14="http://schemas.microsoft.com/office/powerpoint/2010/main" val="4114993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90D8-870B-438A-A2E2-917B98638371}"/>
              </a:ext>
            </a:extLst>
          </p:cNvPr>
          <p:cNvSpPr>
            <a:spLocks noGrp="1"/>
          </p:cNvSpPr>
          <p:nvPr>
            <p:ph type="title"/>
          </p:nvPr>
        </p:nvSpPr>
        <p:spPr/>
        <p:txBody>
          <a:bodyPr/>
          <a:lstStyle/>
          <a:p>
            <a:pPr algn="ctr"/>
            <a:r>
              <a:rPr lang="en-US" b="1" dirty="0">
                <a:solidFill>
                  <a:srgbClr val="C00000"/>
                </a:solidFill>
              </a:rPr>
              <a:t>Purpose of REAL</a:t>
            </a:r>
            <a:endParaRPr lang="en-US" dirty="0"/>
          </a:p>
        </p:txBody>
      </p:sp>
      <p:sp>
        <p:nvSpPr>
          <p:cNvPr id="3" name="Content Placeholder 2">
            <a:extLst>
              <a:ext uri="{FF2B5EF4-FFF2-40B4-BE49-F238E27FC236}">
                <a16:creationId xmlns:a16="http://schemas.microsoft.com/office/drawing/2014/main" id="{8EC2D171-8025-4FD1-ACE1-64F4A28A8B37}"/>
              </a:ext>
            </a:extLst>
          </p:cNvPr>
          <p:cNvSpPr>
            <a:spLocks noGrp="1"/>
          </p:cNvSpPr>
          <p:nvPr>
            <p:ph idx="1"/>
          </p:nvPr>
        </p:nvSpPr>
        <p:spPr>
          <a:xfrm>
            <a:off x="838200" y="2024408"/>
            <a:ext cx="10515600" cy="4351338"/>
          </a:xfrm>
        </p:spPr>
        <p:txBody>
          <a:bodyPr>
            <a:normAutofit/>
          </a:bodyPr>
          <a:lstStyle/>
          <a:p>
            <a:pPr marL="0" indent="0">
              <a:buNone/>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Participate with three (3) other place-based initiatives (Albany, Brunswick, Georgia Conference of the NAACP) funded by the Sapelo Foundation for the purpose of engaging in a collaborative effort to  expand  a statewide infrastructure to advance a more equitable and just Georgia.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1342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5571-F7AE-404F-A7E1-340ABB199418}"/>
              </a:ext>
            </a:extLst>
          </p:cNvPr>
          <p:cNvSpPr>
            <a:spLocks noGrp="1"/>
          </p:cNvSpPr>
          <p:nvPr>
            <p:ph type="title"/>
          </p:nvPr>
        </p:nvSpPr>
        <p:spPr/>
        <p:txBody>
          <a:bodyPr>
            <a:normAutofit/>
          </a:bodyPr>
          <a:lstStyle/>
          <a:p>
            <a:pPr algn="ctr"/>
            <a:r>
              <a:rPr lang="en-US" sz="3600" b="1" dirty="0">
                <a:solidFill>
                  <a:srgbClr val="C00000"/>
                </a:solidFill>
              </a:rPr>
              <a:t>Racial Equity and Leadership Taskforce </a:t>
            </a:r>
            <a:br>
              <a:rPr lang="en-US" sz="4400" b="1" dirty="0">
                <a:solidFill>
                  <a:srgbClr val="C00000"/>
                </a:solidFill>
              </a:rPr>
            </a:br>
            <a:endParaRPr lang="en-US" b="1" dirty="0"/>
          </a:p>
        </p:txBody>
      </p:sp>
      <p:sp>
        <p:nvSpPr>
          <p:cNvPr id="3" name="Content Placeholder 2">
            <a:extLst>
              <a:ext uri="{FF2B5EF4-FFF2-40B4-BE49-F238E27FC236}">
                <a16:creationId xmlns:a16="http://schemas.microsoft.com/office/drawing/2014/main" id="{76EE94AF-13D5-40B2-B837-082AB5DC8025}"/>
              </a:ext>
            </a:extLst>
          </p:cNvPr>
          <p:cNvSpPr>
            <a:spLocks noGrp="1"/>
          </p:cNvSpPr>
          <p:nvPr>
            <p:ph idx="1"/>
          </p:nvPr>
        </p:nvSpPr>
        <p:spPr>
          <a:xfrm>
            <a:off x="838200" y="1285461"/>
            <a:ext cx="10515600" cy="5314121"/>
          </a:xfrm>
        </p:spPr>
        <p:txBody>
          <a:bodyPr>
            <a:normAutofit fontScale="92500" lnSpcReduction="20000"/>
          </a:bodyPr>
          <a:lstStyle/>
          <a:p>
            <a:r>
              <a:rPr lang="en-US" sz="3200" b="1" dirty="0"/>
              <a:t>Six (6) Issue Area Committees</a:t>
            </a:r>
          </a:p>
          <a:p>
            <a:pPr marL="0" indent="0">
              <a:buNone/>
            </a:pPr>
            <a:endParaRPr lang="en-US" sz="3200" b="1" dirty="0"/>
          </a:p>
          <a:p>
            <a:pPr lvl="1"/>
            <a:r>
              <a:rPr lang="en-US" sz="2800" b="1" dirty="0"/>
              <a:t>Education (Molly Lieberman, LOOP It Up Savannah &amp; Dr. 	Gwendolyn Jordan, SSU)</a:t>
            </a:r>
          </a:p>
          <a:p>
            <a:pPr marL="457200" lvl="1" indent="0">
              <a:buNone/>
            </a:pPr>
            <a:endParaRPr lang="en-US" sz="2800" b="1" dirty="0"/>
          </a:p>
          <a:p>
            <a:pPr lvl="1"/>
            <a:r>
              <a:rPr lang="en-US" sz="2800" b="1" dirty="0"/>
              <a:t>Criminal Justice (Lloyd Johnson (100 Foundation)</a:t>
            </a:r>
          </a:p>
          <a:p>
            <a:pPr marL="457200" lvl="1" indent="0">
              <a:buNone/>
            </a:pPr>
            <a:endParaRPr lang="en-US" sz="2800" b="1" dirty="0"/>
          </a:p>
          <a:p>
            <a:pPr lvl="1"/>
            <a:r>
              <a:rPr lang="en-US" sz="2800" b="1" dirty="0"/>
              <a:t>Economic Empowerment and Wealth Building</a:t>
            </a:r>
          </a:p>
          <a:p>
            <a:pPr marL="457200" lvl="1" indent="0">
              <a:buNone/>
            </a:pPr>
            <a:r>
              <a:rPr lang="en-US" sz="2800" b="1" dirty="0"/>
              <a:t>	(Alecia Johnson, Step Up Savannah)</a:t>
            </a:r>
          </a:p>
          <a:p>
            <a:pPr marL="457200" lvl="1" indent="0">
              <a:buNone/>
            </a:pPr>
            <a:endParaRPr lang="en-US" sz="2800" b="1" dirty="0"/>
          </a:p>
          <a:p>
            <a:pPr lvl="1"/>
            <a:r>
              <a:rPr lang="en-US" sz="2800" b="1" dirty="0"/>
              <a:t>Health (Tiffany </a:t>
            </a:r>
            <a:r>
              <a:rPr lang="en-US" sz="2800" b="1" dirty="0" err="1"/>
              <a:t>Petillar</a:t>
            </a:r>
            <a:r>
              <a:rPr lang="en-US" sz="2800" b="1" dirty="0"/>
              <a:t>, Epic Health Solutions)</a:t>
            </a:r>
          </a:p>
          <a:p>
            <a:pPr marL="457200" lvl="1" indent="0">
              <a:buNone/>
            </a:pPr>
            <a:endParaRPr lang="en-US" sz="2800" b="1" dirty="0"/>
          </a:p>
          <a:p>
            <a:pPr lvl="1"/>
            <a:r>
              <a:rPr lang="en-US" sz="2800" b="1" dirty="0"/>
              <a:t>Housing ( </a:t>
            </a:r>
            <a:r>
              <a:rPr lang="en-US" sz="2800" b="1" dirty="0" err="1"/>
              <a:t>Erina</a:t>
            </a:r>
            <a:r>
              <a:rPr lang="en-US" sz="2800" b="1" dirty="0"/>
              <a:t> Tandy, SCAD)</a:t>
            </a:r>
          </a:p>
          <a:p>
            <a:pPr marL="457200" lvl="1" indent="0">
              <a:buNone/>
            </a:pPr>
            <a:endParaRPr lang="en-US" sz="2800" b="1" dirty="0"/>
          </a:p>
          <a:p>
            <a:pPr lvl="1"/>
            <a:r>
              <a:rPr lang="en-US" sz="2800" b="1" dirty="0"/>
              <a:t>Environmental Justice (Dr. Mildred McClain, Harambee	House)</a:t>
            </a:r>
          </a:p>
          <a:p>
            <a:endParaRPr lang="en-US" dirty="0"/>
          </a:p>
        </p:txBody>
      </p:sp>
    </p:spTree>
    <p:extLst>
      <p:ext uri="{BB962C8B-B14F-4D97-AF65-F5344CB8AC3E}">
        <p14:creationId xmlns:p14="http://schemas.microsoft.com/office/powerpoint/2010/main" val="2850092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0A405-64F2-4126-8850-EEE56E95DED8}"/>
              </a:ext>
            </a:extLst>
          </p:cNvPr>
          <p:cNvSpPr>
            <a:spLocks noGrp="1"/>
          </p:cNvSpPr>
          <p:nvPr>
            <p:ph type="title"/>
          </p:nvPr>
        </p:nvSpPr>
        <p:spPr/>
        <p:txBody>
          <a:bodyPr/>
          <a:lstStyle/>
          <a:p>
            <a:pPr algn="ctr"/>
            <a:r>
              <a:rPr lang="en-US" b="1" dirty="0">
                <a:solidFill>
                  <a:srgbClr val="C00000"/>
                </a:solidFill>
              </a:rPr>
              <a:t>Data on Issue Areas</a:t>
            </a:r>
          </a:p>
        </p:txBody>
      </p:sp>
      <p:sp>
        <p:nvSpPr>
          <p:cNvPr id="3" name="Content Placeholder 2">
            <a:extLst>
              <a:ext uri="{FF2B5EF4-FFF2-40B4-BE49-F238E27FC236}">
                <a16:creationId xmlns:a16="http://schemas.microsoft.com/office/drawing/2014/main" id="{6857B81C-DE00-4946-9B74-83769E3D5B20}"/>
              </a:ext>
            </a:extLst>
          </p:cNvPr>
          <p:cNvSpPr>
            <a:spLocks noGrp="1"/>
          </p:cNvSpPr>
          <p:nvPr>
            <p:ph idx="1"/>
          </p:nvPr>
        </p:nvSpPr>
        <p:spPr>
          <a:xfrm>
            <a:off x="1115291" y="2033444"/>
            <a:ext cx="10515600" cy="4351338"/>
          </a:xfrm>
        </p:spPr>
        <p:txBody>
          <a:bodyPr/>
          <a:lstStyle/>
          <a:p>
            <a:pPr marL="0" indent="0">
              <a:buNone/>
            </a:pPr>
            <a:r>
              <a:rPr lang="en-US" b="1" dirty="0">
                <a:solidFill>
                  <a:srgbClr val="C00000"/>
                </a:solidFill>
              </a:rPr>
              <a:t>Education</a:t>
            </a:r>
          </a:p>
          <a:p>
            <a:pPr marL="0" indent="0">
              <a:buNone/>
            </a:pPr>
            <a:r>
              <a:rPr lang="en-US" dirty="0"/>
              <a:t>Public School Demographics:</a:t>
            </a:r>
          </a:p>
          <a:p>
            <a:pPr marL="0" indent="0">
              <a:buNone/>
            </a:pPr>
            <a:r>
              <a:rPr lang="en-US" dirty="0"/>
              <a:t>	Black 57%</a:t>
            </a:r>
          </a:p>
          <a:p>
            <a:pPr marL="0" indent="0">
              <a:buNone/>
            </a:pPr>
            <a:r>
              <a:rPr lang="en-US" dirty="0"/>
              <a:t>	White 28%</a:t>
            </a:r>
          </a:p>
          <a:p>
            <a:pPr marL="0" indent="0">
              <a:buNone/>
            </a:pPr>
            <a:r>
              <a:rPr lang="en-US" dirty="0"/>
              <a:t>	Hispanic 7%</a:t>
            </a:r>
          </a:p>
          <a:p>
            <a:pPr marL="0" indent="0">
              <a:buNone/>
            </a:pPr>
            <a:r>
              <a:rPr lang="en-US" dirty="0"/>
              <a:t>	Two or more races 5%</a:t>
            </a:r>
          </a:p>
          <a:p>
            <a:pPr marL="0" indent="0">
              <a:buNone/>
            </a:pPr>
            <a:r>
              <a:rPr lang="en-US" dirty="0"/>
              <a:t>	Asian 2%</a:t>
            </a:r>
          </a:p>
          <a:p>
            <a:pPr marL="0" indent="0">
              <a:buNone/>
            </a:pPr>
            <a:endParaRPr lang="en-US"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8566865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a3cc9193be3948479c3286da687f2e78fca4d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963</TotalTime>
  <Words>1525</Words>
  <Application>Microsoft Office PowerPoint</Application>
  <PresentationFormat>Widescreen</PresentationFormat>
  <Paragraphs>254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Savannah Racial Equity and Leadership (REAL) Task Force </vt:lpstr>
      <vt:lpstr>Equity and Racial Equity</vt:lpstr>
      <vt:lpstr>Savannah Racial Equity and Leadership Taskforce (REAL) Purpose </vt:lpstr>
      <vt:lpstr>Purpose of REAL</vt:lpstr>
      <vt:lpstr>Purpose of REAL</vt:lpstr>
      <vt:lpstr>Purpose of REAL</vt:lpstr>
      <vt:lpstr>Purpose of REAL</vt:lpstr>
      <vt:lpstr>Racial Equity and Leadership Taskforce  </vt:lpstr>
      <vt:lpstr>Data on Issue Areas</vt:lpstr>
      <vt:lpstr>MAP Winter 2020 Grade 3 Reading</vt:lpstr>
      <vt:lpstr>MAP Winter 2020 Grade 3 Reading</vt:lpstr>
      <vt:lpstr>Student Discipline</vt:lpstr>
      <vt:lpstr>Data on Issue Areas</vt:lpstr>
      <vt:lpstr>Data on Issue Areas</vt:lpstr>
      <vt:lpstr>Data on Issue Areas</vt:lpstr>
      <vt:lpstr>Data on Issue Areas</vt:lpstr>
      <vt:lpstr>Data on Issue Areas</vt:lpstr>
      <vt:lpstr>Data on Issue Areas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Savannah Racial Equity and Leadership Taskforce</dc:title>
  <dc:creator>Otis Johnson</dc:creator>
  <cp:lastModifiedBy> </cp:lastModifiedBy>
  <cp:revision>75</cp:revision>
  <dcterms:created xsi:type="dcterms:W3CDTF">2021-03-29T10:43:47Z</dcterms:created>
  <dcterms:modified xsi:type="dcterms:W3CDTF">2021-04-27T13:26:21Z</dcterms:modified>
</cp:coreProperties>
</file>