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F34AE75-760A-4323-B90A-1A36F66C9021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5214076-FA3A-42A3-9816-00EFF74AA14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2798901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AE75-760A-4323-B90A-1A36F66C9021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4076-FA3A-42A3-9816-00EFF74AA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42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AE75-760A-4323-B90A-1A36F66C9021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4076-FA3A-42A3-9816-00EFF74AA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724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AE75-760A-4323-B90A-1A36F66C9021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4076-FA3A-42A3-9816-00EFF74AA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210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F34AE75-760A-4323-B90A-1A36F66C9021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5214076-FA3A-42A3-9816-00EFF74AA14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9433168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AE75-760A-4323-B90A-1A36F66C9021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4076-FA3A-42A3-9816-00EFF74AA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670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AE75-760A-4323-B90A-1A36F66C9021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4076-FA3A-42A3-9816-00EFF74AA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050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AE75-760A-4323-B90A-1A36F66C9021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4076-FA3A-42A3-9816-00EFF74AA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496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AE75-760A-4323-B90A-1A36F66C9021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4076-FA3A-42A3-9816-00EFF74AA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789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F34AE75-760A-4323-B90A-1A36F66C9021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5214076-FA3A-42A3-9816-00EFF74AA14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99002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F34AE75-760A-4323-B90A-1A36F66C9021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5214076-FA3A-42A3-9816-00EFF74AA14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22152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1F34AE75-760A-4323-B90A-1A36F66C9021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5214076-FA3A-42A3-9816-00EFF74AA14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80041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gjusticecenter.org/" TargetMode="Externa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 /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 /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EC2B4A13-0632-456F-A66A-2D0CDB9D3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568A552-34C4-41D2-A36B-9E86EC569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 flipH="1">
            <a:off x="1730653" y="-921117"/>
            <a:ext cx="1756584" cy="4408488"/>
          </a:xfrm>
          <a:custGeom>
            <a:avLst/>
            <a:gdLst>
              <a:gd name="connsiteX0" fmla="*/ 1756584 w 1756584"/>
              <a:gd name="connsiteY0" fmla="*/ 4408488 h 4408488"/>
              <a:gd name="connsiteX1" fmla="*/ 1756584 w 1756584"/>
              <a:gd name="connsiteY1" fmla="*/ 0 h 4408488"/>
              <a:gd name="connsiteX2" fmla="*/ 1350810 w 1756584"/>
              <a:gd name="connsiteY2" fmla="*/ 0 h 4408488"/>
              <a:gd name="connsiteX3" fmla="*/ 1350810 w 1756584"/>
              <a:gd name="connsiteY3" fmla="*/ 4024068 h 4408488"/>
              <a:gd name="connsiteX4" fmla="*/ 0 w 1756584"/>
              <a:gd name="connsiteY4" fmla="*/ 4023445 h 4408488"/>
              <a:gd name="connsiteX5" fmla="*/ 0 w 1756584"/>
              <a:gd name="connsiteY5" fmla="*/ 4408488 h 4408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56584" h="4408488">
                <a:moveTo>
                  <a:pt x="1756584" y="4408488"/>
                </a:moveTo>
                <a:lnTo>
                  <a:pt x="1756584" y="0"/>
                </a:lnTo>
                <a:lnTo>
                  <a:pt x="1350810" y="0"/>
                </a:lnTo>
                <a:lnTo>
                  <a:pt x="1350810" y="4024068"/>
                </a:lnTo>
                <a:lnTo>
                  <a:pt x="0" y="4023445"/>
                </a:lnTo>
                <a:lnTo>
                  <a:pt x="0" y="4408488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8BE655E-142C-41C9-895E-54D55EDDAF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 flipV="1">
            <a:off x="8673443" y="2182330"/>
            <a:ext cx="1755930" cy="4408488"/>
          </a:xfrm>
          <a:custGeom>
            <a:avLst/>
            <a:gdLst>
              <a:gd name="connsiteX0" fmla="*/ 0 w 1755930"/>
              <a:gd name="connsiteY0" fmla="*/ 4023420 h 4408488"/>
              <a:gd name="connsiteX1" fmla="*/ 1 w 1755930"/>
              <a:gd name="connsiteY1" fmla="*/ 4408488 h 4408488"/>
              <a:gd name="connsiteX2" fmla="*/ 1755930 w 1755930"/>
              <a:gd name="connsiteY2" fmla="*/ 4408488 h 4408488"/>
              <a:gd name="connsiteX3" fmla="*/ 1755930 w 1755930"/>
              <a:gd name="connsiteY3" fmla="*/ 0 h 4408488"/>
              <a:gd name="connsiteX4" fmla="*/ 1350156 w 1755930"/>
              <a:gd name="connsiteY4" fmla="*/ 0 h 4408488"/>
              <a:gd name="connsiteX5" fmla="*/ 1350156 w 1755930"/>
              <a:gd name="connsiteY5" fmla="*/ 4023628 h 4408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55930" h="4408488">
                <a:moveTo>
                  <a:pt x="0" y="4023420"/>
                </a:moveTo>
                <a:lnTo>
                  <a:pt x="1" y="4408488"/>
                </a:lnTo>
                <a:lnTo>
                  <a:pt x="1755930" y="4408488"/>
                </a:lnTo>
                <a:lnTo>
                  <a:pt x="1755930" y="0"/>
                </a:lnTo>
                <a:lnTo>
                  <a:pt x="1350156" y="0"/>
                </a:lnTo>
                <a:lnTo>
                  <a:pt x="1350156" y="4023628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AA33AD-8E8C-4433-A5E8-477D8BDB48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006" y="1086143"/>
            <a:ext cx="9969910" cy="3540448"/>
          </a:xfrm>
        </p:spPr>
        <p:txBody>
          <a:bodyPr anchor="b">
            <a:normAutofit/>
          </a:bodyPr>
          <a:lstStyle/>
          <a:p>
            <a:r>
              <a:rPr lang="en-US" sz="4000" dirty="0"/>
              <a:t>GEORIGIA CRIMINAL JUSTICE REFORM</a:t>
            </a:r>
            <a:br>
              <a:rPr lang="en-US" sz="4000" dirty="0"/>
            </a:br>
            <a:r>
              <a:rPr lang="en-US" sz="4000" dirty="0"/>
              <a:t>A Brief Summary</a:t>
            </a: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by Chatham County Juvenile Court Judge Lisa Colbert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8CC593-9FF4-46EF-81AE-2D26922F15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6453386"/>
            <a:ext cx="12191998" cy="40461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377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“Report of the Georgia Council on Criminal Justice Reform,” February 2018</a:t>
            </a:r>
          </a:p>
          <a:p>
            <a:r>
              <a:rPr lang="en-US" dirty="0"/>
              <a:t>“Changes to Georgia’s Probation System Yield Positive Early Results</a:t>
            </a:r>
            <a:r>
              <a:rPr lang="en-US"/>
              <a:t>”,  </a:t>
            </a:r>
            <a:r>
              <a:rPr lang="en-US">
                <a:hlinkClick r:id="rId2"/>
              </a:rPr>
              <a:t>www.csgjusticecenter.org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418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9A204626-2220-4678-A939-FD94EA7B53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2207EC-1DD2-435F-B6C0-FE651C09E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743" y="685800"/>
            <a:ext cx="5958837" cy="1485900"/>
          </a:xfrm>
        </p:spPr>
        <p:txBody>
          <a:bodyPr>
            <a:normAutofit/>
          </a:bodyPr>
          <a:lstStyle/>
          <a:p>
            <a:r>
              <a:rPr lang="en-US" dirty="0"/>
              <a:t>Before Reforms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DA5E0-6774-4148-90F4-8E10FDF1D5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795" y="1637923"/>
            <a:ext cx="5958837" cy="3581400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en-US" sz="1600" dirty="0"/>
              <a:t>Adult System</a:t>
            </a:r>
          </a:p>
          <a:p>
            <a:pPr lvl="1">
              <a:buFontTx/>
              <a:buChar char="-"/>
            </a:pPr>
            <a:r>
              <a:rPr lang="en-US" sz="1600" dirty="0"/>
              <a:t>Georgia’s annual adult corrections doubled from $492 million to over $1 billion</a:t>
            </a:r>
          </a:p>
          <a:p>
            <a:pPr lvl="1">
              <a:buFontTx/>
              <a:buChar char="-"/>
            </a:pPr>
            <a:r>
              <a:rPr lang="en-US" sz="1600" dirty="0"/>
              <a:t>Despite increased spending, the 30% recidivism rate remained unchanged for over 10 years</a:t>
            </a:r>
          </a:p>
          <a:p>
            <a:pPr lvl="1">
              <a:buFontTx/>
              <a:buChar char="-"/>
            </a:pPr>
            <a:r>
              <a:rPr lang="en-US" sz="1600" dirty="0"/>
              <a:t>Projected prison growth over the next 5 years came along with an estimated additional $264 million cost to taxpayers</a:t>
            </a:r>
          </a:p>
          <a:p>
            <a:pPr lvl="1">
              <a:buFontTx/>
              <a:buChar char="-"/>
            </a:pPr>
            <a:r>
              <a:rPr lang="en-US" sz="1600" dirty="0"/>
              <a:t>Mass incarceration of African Americans, in 2009 African Americans accounted for 61 % of new prison admissions</a:t>
            </a:r>
          </a:p>
          <a:p>
            <a:pPr marL="457200" lvl="1" indent="0">
              <a:buNone/>
            </a:pPr>
            <a:r>
              <a:rPr lang="en-US" sz="1600" dirty="0"/>
              <a:t>Juvenile System</a:t>
            </a:r>
          </a:p>
          <a:p>
            <a:pPr lvl="1">
              <a:buFontTx/>
              <a:buChar char="-"/>
            </a:pPr>
            <a:r>
              <a:rPr lang="en-US" sz="1600" dirty="0"/>
              <a:t>$300 million annual spending on costly out-of-home placements </a:t>
            </a:r>
          </a:p>
          <a:p>
            <a:pPr lvl="1">
              <a:buFontTx/>
              <a:buChar char="-"/>
            </a:pPr>
            <a:r>
              <a:rPr lang="en-US" sz="1600" dirty="0"/>
              <a:t>Over 50% percent of youth in the system reoffended</a:t>
            </a:r>
          </a:p>
          <a:p>
            <a:pPr lvl="1">
              <a:buFontTx/>
              <a:buChar char="-"/>
            </a:pPr>
            <a:r>
              <a:rPr lang="en-US" sz="1600" dirty="0"/>
              <a:t>Over 65% percent of youth released from youth prisons reoffended</a:t>
            </a:r>
          </a:p>
          <a:p>
            <a:pPr lvl="1">
              <a:buFontTx/>
              <a:buChar char="-"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B97D8A6-1C5A-42B6-AE78-F3D0F9BDF0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661" y="0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6" name="Graphic 15" descr="Dollar">
            <a:extLst>
              <a:ext uri="{FF2B5EF4-FFF2-40B4-BE49-F238E27FC236}">
                <a16:creationId xmlns:a16="http://schemas.microsoft.com/office/drawing/2014/main" id="{733F4D54-CF83-4CC3-A425-0A53876D48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340" y="1778834"/>
            <a:ext cx="3299579" cy="3299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615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93D97C6-63EF-4CA6-B01D-25E2772DC9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E2817D-2B7D-4661-BCD3-25EF36EB3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0824" y="685800"/>
            <a:ext cx="6176776" cy="1485900"/>
          </a:xfrm>
        </p:spPr>
        <p:txBody>
          <a:bodyPr>
            <a:normAutofit/>
          </a:bodyPr>
          <a:lstStyle/>
          <a:p>
            <a:r>
              <a:rPr lang="en-US" dirty="0"/>
              <a:t>Governor Deal Led Reform Efforts in 2011</a:t>
            </a:r>
          </a:p>
        </p:txBody>
      </p:sp>
      <p:pic>
        <p:nvPicPr>
          <p:cNvPr id="7" name="Graphic 6" descr="Gavel">
            <a:extLst>
              <a:ext uri="{FF2B5EF4-FFF2-40B4-BE49-F238E27FC236}">
                <a16:creationId xmlns:a16="http://schemas.microsoft.com/office/drawing/2014/main" id="{57232450-635E-477D-88C6-E6784C32DA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4276" y="1881930"/>
            <a:ext cx="3093388" cy="3093388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5DA4A40B-EDCE-42FC-B189-AEFB4F82E8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354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21E2D-7142-4152-AC7F-B7846C2862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0824" y="1881929"/>
            <a:ext cx="6176776" cy="3728295"/>
          </a:xfrm>
        </p:spPr>
        <p:txBody>
          <a:bodyPr>
            <a:noAutofit/>
          </a:bodyPr>
          <a:lstStyle/>
          <a:p>
            <a:r>
              <a:rPr lang="en-US" sz="1800" dirty="0"/>
              <a:t>Deal’s Background</a:t>
            </a:r>
          </a:p>
          <a:p>
            <a:pPr lvl="1"/>
            <a:r>
              <a:rPr lang="en-US" sz="1800" dirty="0"/>
              <a:t>Former prosecutor</a:t>
            </a:r>
          </a:p>
          <a:p>
            <a:pPr lvl="1"/>
            <a:r>
              <a:rPr lang="en-US" sz="1800" dirty="0"/>
              <a:t>Former Juvenile Court Judge</a:t>
            </a:r>
          </a:p>
          <a:p>
            <a:pPr lvl="1"/>
            <a:r>
              <a:rPr lang="en-US" sz="1800" dirty="0"/>
              <a:t>Former Superior Court Judge</a:t>
            </a:r>
          </a:p>
          <a:p>
            <a:pPr marL="457200" lvl="1" indent="0">
              <a:buNone/>
            </a:pPr>
            <a:r>
              <a:rPr lang="en-US" sz="1800" dirty="0"/>
              <a:t>Special Council Created and Directed to:</a:t>
            </a:r>
          </a:p>
          <a:p>
            <a:pPr marL="457200" lvl="1" indent="0">
              <a:buNone/>
            </a:pPr>
            <a:r>
              <a:rPr lang="en-US" sz="1800" dirty="0"/>
              <a:t>-	Address growth of State’s Prison Population, contain 	costs, and adopt strategies to improve offender 	management</a:t>
            </a:r>
          </a:p>
          <a:p>
            <a:pPr marL="457200" lvl="1" indent="0">
              <a:buNone/>
            </a:pPr>
            <a:r>
              <a:rPr lang="en-US" sz="1800" dirty="0"/>
              <a:t>-	Improve public safety by reinvesting  savings into 	effective strategies to reduce  crime and recidivism</a:t>
            </a:r>
          </a:p>
          <a:p>
            <a:pPr marL="457200" lvl="1" indent="0">
              <a:buNone/>
            </a:pPr>
            <a:r>
              <a:rPr lang="en-US" sz="1800" dirty="0"/>
              <a:t> -	Strengthening community-based supervision</a:t>
            </a:r>
            <a:r>
              <a:rPr lang="en-US" sz="1800"/>
              <a:t>, 	services </a:t>
            </a:r>
            <a:r>
              <a:rPr lang="en-US" sz="1800" dirty="0"/>
              <a:t>and sanctions </a:t>
            </a:r>
          </a:p>
          <a:p>
            <a:pPr marL="457200" lvl="1" indent="0">
              <a:buNone/>
            </a:pPr>
            <a:r>
              <a:rPr lang="en-US" sz="1800" dirty="0"/>
              <a:t>	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148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8A9F1-30E7-4112-ABF3-A763AD647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3562" y="685800"/>
            <a:ext cx="10493524" cy="1485900"/>
          </a:xfrm>
        </p:spPr>
        <p:txBody>
          <a:bodyPr>
            <a:normAutofit/>
          </a:bodyPr>
          <a:lstStyle/>
          <a:p>
            <a:r>
              <a:rPr lang="en-US" dirty="0"/>
              <a:t>Governor Deal Led Reform Efforts, continued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9F89C22-0475-4427-B7C8-0269AD40E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ECF79-4BA7-43E2-980B-7AF02EDF49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3562" y="2286000"/>
            <a:ext cx="5072437" cy="3581400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sz="1800" dirty="0"/>
              <a:t>Special Council Duties Expanded in 2013 to include:</a:t>
            </a:r>
          </a:p>
          <a:p>
            <a:pPr marL="0" indent="0">
              <a:buNone/>
            </a:pPr>
            <a:r>
              <a:rPr lang="en-US" sz="1800" dirty="0"/>
              <a:t>	- Focus on Offender Reentry</a:t>
            </a:r>
          </a:p>
          <a:p>
            <a:pPr marL="0" indent="0">
              <a:buNone/>
            </a:pPr>
            <a:r>
              <a:rPr lang="en-US" sz="1800" dirty="0"/>
              <a:t>	- Improving Felony Probation</a:t>
            </a:r>
          </a:p>
          <a:p>
            <a:pPr>
              <a:buFontTx/>
              <a:buChar char="-"/>
            </a:pPr>
            <a:r>
              <a:rPr lang="en-US" sz="1800" dirty="0"/>
              <a:t>Special Council Duties Expanded in 2017-2018 to include:</a:t>
            </a:r>
          </a:p>
          <a:p>
            <a:pPr marL="0" indent="0">
              <a:buNone/>
            </a:pPr>
            <a:r>
              <a:rPr lang="en-US" sz="1800" dirty="0"/>
              <a:t>	-Misdemeanor Bail Reform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457200" lvl="1" indent="0">
              <a:buNone/>
            </a:pPr>
            <a:r>
              <a:rPr lang="en-US" sz="1800" dirty="0"/>
              <a:t>	</a:t>
            </a:r>
          </a:p>
        </p:txBody>
      </p:sp>
      <p:pic>
        <p:nvPicPr>
          <p:cNvPr id="7" name="Graphic 6" descr="Gavel">
            <a:extLst>
              <a:ext uri="{FF2B5EF4-FFF2-40B4-BE49-F238E27FC236}">
                <a16:creationId xmlns:a16="http://schemas.microsoft.com/office/drawing/2014/main" id="{B40A1147-4C40-4277-85FF-2156DA760F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93054" y="2350235"/>
            <a:ext cx="3542618" cy="3542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236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61D8973-EAA9-459A-AF59-BBB4233D6C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8E0421-6393-4606-A765-93F6F62E8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743" y="685800"/>
            <a:ext cx="5793475" cy="1485900"/>
          </a:xfrm>
        </p:spPr>
        <p:txBody>
          <a:bodyPr>
            <a:normAutofit/>
          </a:bodyPr>
          <a:lstStyle/>
          <a:p>
            <a:r>
              <a:rPr lang="en-US" dirty="0"/>
              <a:t>Examples of the Reforms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03E57-0160-4CFE-8575-D65211C86B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4743" y="2286000"/>
            <a:ext cx="5793475" cy="3581400"/>
          </a:xfrm>
        </p:spPr>
        <p:txBody>
          <a:bodyPr>
            <a:noAutofit/>
          </a:bodyPr>
          <a:lstStyle/>
          <a:p>
            <a:r>
              <a:rPr lang="en-US" sz="1800"/>
              <a:t>Reducing Number of Persons Sentenced to Prison</a:t>
            </a:r>
          </a:p>
          <a:p>
            <a:pPr lvl="1"/>
            <a:r>
              <a:rPr lang="en-US" sz="1800"/>
              <a:t>Diverting  Non Violent Offenders to Alternatives to prison such as accountability/treatment courts such as drug court, mental health court, DUI court, and Veterans court</a:t>
            </a:r>
          </a:p>
          <a:p>
            <a:pPr lvl="1"/>
            <a:r>
              <a:rPr lang="en-US" sz="1800"/>
              <a:t>Amending the definition of “felony” for offenses such as burglary, theft and shoplifting such that the threshold amount is over $1500 (previous threshold amount was $500)</a:t>
            </a:r>
          </a:p>
          <a:p>
            <a:pPr lvl="1"/>
            <a:r>
              <a:rPr lang="en-US" sz="1800"/>
              <a:t>Reinvesting a portion of savings to expand accountability courts to include providing state grants to local courts as well as incentive pay to judges in local courts that operate accountability courts</a:t>
            </a:r>
          </a:p>
          <a:p>
            <a:pPr marL="457200" lvl="1" indent="0">
              <a:buNone/>
            </a:pPr>
            <a:endParaRPr lang="en-US" sz="18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BEA8A33-C0D0-416D-8359-724B8828C7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661" y="0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Picture 4" descr="A large white building&#10;&#10;Description automatically generated">
            <a:extLst>
              <a:ext uri="{FF2B5EF4-FFF2-40B4-BE49-F238E27FC236}">
                <a16:creationId xmlns:a16="http://schemas.microsoft.com/office/drawing/2014/main" id="{6087EAEB-0330-439B-998B-D69E0627143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538" r="28886" b="-1"/>
          <a:stretch/>
        </p:blipFill>
        <p:spPr>
          <a:xfrm>
            <a:off x="7612260" y="10"/>
            <a:ext cx="4579739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187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61D8973-EAA9-459A-AF59-BBB4233D6C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85B6D5-B1EE-4723-AD11-C78BC5F6A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743" y="685800"/>
            <a:ext cx="5793475" cy="1485900"/>
          </a:xfrm>
        </p:spPr>
        <p:txBody>
          <a:bodyPr>
            <a:normAutofit/>
          </a:bodyPr>
          <a:lstStyle/>
          <a:p>
            <a:r>
              <a:rPr lang="en-US" dirty="0"/>
              <a:t>Examples of Reforms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6930CA-682E-45DC-BDD9-F941D61D3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4743" y="2286000"/>
            <a:ext cx="5793475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Juvenile Justice Reform</a:t>
            </a:r>
          </a:p>
          <a:p>
            <a:pPr marL="0" indent="0">
              <a:buNone/>
            </a:pPr>
            <a:r>
              <a:rPr lang="en-US" dirty="0"/>
              <a:t>	- Juvenile Laws Amended in 2014 to make 	it harder to send 	youthful offenders to out 	of home placements</a:t>
            </a:r>
          </a:p>
          <a:p>
            <a:pPr marL="0" indent="0">
              <a:buNone/>
            </a:pPr>
            <a:r>
              <a:rPr lang="en-US" dirty="0"/>
              <a:t>	- Cost savings reinvested in local 	communities to provide evidence-based 	services in the community such as Family 	Functional Therapy and Multi-Systemic 	Therapy 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BEA8A33-C0D0-416D-8359-724B8828C7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661" y="0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3FB7DDD-96F2-4D5C-8630-DC087ECF06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538" r="28886" b="-1"/>
          <a:stretch/>
        </p:blipFill>
        <p:spPr>
          <a:xfrm>
            <a:off x="7612260" y="10"/>
            <a:ext cx="4579739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991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61D8973-EAA9-459A-AF59-BBB4233D6C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ECBF8A-819A-4813-A536-0D130A022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743" y="685800"/>
            <a:ext cx="5793475" cy="1485900"/>
          </a:xfrm>
        </p:spPr>
        <p:txBody>
          <a:bodyPr>
            <a:normAutofit/>
          </a:bodyPr>
          <a:lstStyle/>
          <a:p>
            <a:r>
              <a:rPr lang="en-US" dirty="0"/>
              <a:t>Examples of Reforms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0362D-D2EE-4D53-968D-DDAF6D4DA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4743" y="2286000"/>
            <a:ext cx="5793475" cy="3581400"/>
          </a:xfrm>
        </p:spPr>
        <p:txBody>
          <a:bodyPr>
            <a:noAutofit/>
          </a:bodyPr>
          <a:lstStyle/>
          <a:p>
            <a:r>
              <a:rPr lang="en-US" sz="1800" dirty="0"/>
              <a:t>Re-Entry</a:t>
            </a:r>
          </a:p>
          <a:p>
            <a:pPr lvl="1"/>
            <a:r>
              <a:rPr lang="en-US" sz="1800" dirty="0"/>
              <a:t>Background</a:t>
            </a:r>
          </a:p>
          <a:p>
            <a:pPr marL="457200" lvl="1" indent="0">
              <a:buNone/>
            </a:pPr>
            <a:r>
              <a:rPr lang="en-US" sz="1800" dirty="0"/>
              <a:t>	- Georgia leads the nation in the number of 	persons under correctional supervision 	(including jail, prison, probation or parole)</a:t>
            </a:r>
          </a:p>
          <a:p>
            <a:pPr marL="457200" lvl="1" indent="0">
              <a:buNone/>
            </a:pPr>
            <a:r>
              <a:rPr lang="en-US" sz="1800" dirty="0"/>
              <a:t>	- 1 in 13 Georgians are under supervision 	compared to 1 in 31 nationally</a:t>
            </a:r>
          </a:p>
          <a:p>
            <a:pPr marL="457200" lvl="1" indent="0">
              <a:buNone/>
            </a:pPr>
            <a:r>
              <a:rPr lang="en-US" sz="1800" dirty="0"/>
              <a:t>	-Based upon historical data, 2 of 3 persons 	released from prison will likely be rearrested 	within 3 years of release</a:t>
            </a:r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r>
              <a:rPr lang="en-US" sz="1800" dirty="0"/>
              <a:t>		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BEA8A33-C0D0-416D-8359-724B8828C7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661" y="0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Picture 4" descr="A picture containing object, indoor&#10;&#10;Description automatically generated">
            <a:extLst>
              <a:ext uri="{FF2B5EF4-FFF2-40B4-BE49-F238E27FC236}">
                <a16:creationId xmlns:a16="http://schemas.microsoft.com/office/drawing/2014/main" id="{038B4BB8-C12F-46FD-9DF8-EED376AF9B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430" r="42994" b="-1"/>
          <a:stretch/>
        </p:blipFill>
        <p:spPr>
          <a:xfrm>
            <a:off x="7612260" y="10"/>
            <a:ext cx="4579739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632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BF8A-819A-4813-A536-0D130A022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80851"/>
            <a:ext cx="9601200" cy="1485900"/>
          </a:xfrm>
        </p:spPr>
        <p:txBody>
          <a:bodyPr/>
          <a:lstStyle/>
          <a:p>
            <a:r>
              <a:rPr lang="en-US" dirty="0"/>
              <a:t>Examples of Reforms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0362D-D2EE-4D53-968D-DDAF6D4DA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1337" y="1023801"/>
            <a:ext cx="10502537" cy="3581400"/>
          </a:xfrm>
        </p:spPr>
        <p:txBody>
          <a:bodyPr>
            <a:noAutofit/>
          </a:bodyPr>
          <a:lstStyle/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600" dirty="0"/>
              <a:t>Re-Entry Initiatives:</a:t>
            </a:r>
          </a:p>
          <a:p>
            <a:pPr marL="457200" lvl="1" indent="0">
              <a:buNone/>
            </a:pPr>
            <a:r>
              <a:rPr lang="en-US" sz="1600" dirty="0"/>
              <a:t>	- Increasing employment opportunities by:</a:t>
            </a:r>
          </a:p>
          <a:p>
            <a:pPr marL="457200" lvl="1" indent="0">
              <a:buNone/>
            </a:pPr>
            <a:r>
              <a:rPr lang="en-US" sz="1600" dirty="0"/>
              <a:t>		-lifting driving suspensions for non-driving related offenses</a:t>
            </a:r>
          </a:p>
          <a:p>
            <a:pPr marL="457200" lvl="1" indent="0">
              <a:buNone/>
            </a:pPr>
            <a:r>
              <a:rPr lang="en-US" sz="1600" dirty="0"/>
              <a:t>		-providing identification cards prior to release</a:t>
            </a:r>
          </a:p>
          <a:p>
            <a:pPr marL="457200" lvl="1" indent="0">
              <a:buNone/>
            </a:pPr>
            <a:r>
              <a:rPr lang="en-US" sz="1600" dirty="0"/>
              <a:t>		-lifting professional license restrictions where offense not related </a:t>
            </a:r>
          </a:p>
          <a:p>
            <a:pPr marL="457200" lvl="1" indent="0">
              <a:buNone/>
            </a:pPr>
            <a:r>
              <a:rPr lang="en-US" sz="1600" dirty="0"/>
              <a:t>		-incentivizing employers to hire returning citizens (tax credits, </a:t>
            </a:r>
            <a:r>
              <a:rPr lang="en-US" sz="1600" dirty="0" err="1"/>
              <a:t>etc</a:t>
            </a:r>
            <a:r>
              <a:rPr lang="en-US" sz="1600" dirty="0"/>
              <a:t>)</a:t>
            </a:r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r>
              <a:rPr lang="en-US" sz="1600" dirty="0"/>
              <a:t>	-Encouraging returning citizens to repay their debts and current obligations by:</a:t>
            </a:r>
          </a:p>
          <a:p>
            <a:pPr marL="457200" lvl="1" indent="0">
              <a:buNone/>
            </a:pPr>
            <a:r>
              <a:rPr lang="en-US" sz="1600" dirty="0"/>
              <a:t>		-allowing offenders to earn and save money in prison</a:t>
            </a:r>
          </a:p>
          <a:p>
            <a:pPr marL="457200" lvl="1" indent="0">
              <a:buNone/>
            </a:pPr>
            <a:r>
              <a:rPr lang="en-US" sz="1600" dirty="0"/>
              <a:t>		-forgive portion of debt owed to state in exchange for payment of child support and restitution</a:t>
            </a:r>
          </a:p>
          <a:p>
            <a:pPr marL="457200" lvl="1" indent="0">
              <a:buNone/>
            </a:pPr>
            <a:r>
              <a:rPr lang="en-US" sz="1600" dirty="0"/>
              <a:t>		-reinstating drivers licenses suspended for nonpayment of child support</a:t>
            </a:r>
          </a:p>
          <a:p>
            <a:pPr marL="457200" lvl="1" indent="0">
              <a:buNone/>
            </a:pPr>
            <a:r>
              <a:rPr lang="en-US" sz="1600" dirty="0"/>
              <a:t>		-creating realistic repayment plans based upon person’s financial status</a:t>
            </a:r>
          </a:p>
          <a:p>
            <a:pPr marL="457200" lvl="1" indent="0">
              <a:buNone/>
            </a:pPr>
            <a:r>
              <a:rPr lang="en-US" sz="1600" dirty="0"/>
              <a:t>	</a:t>
            </a:r>
          </a:p>
          <a:p>
            <a:pPr marL="457200" lvl="1" indent="0">
              <a:buNone/>
            </a:pPr>
            <a:r>
              <a:rPr lang="en-US" sz="1600" dirty="0"/>
              <a:t>	-Promoting Reforms to the System Itself by:</a:t>
            </a:r>
          </a:p>
          <a:p>
            <a:pPr marL="457200" lvl="1" indent="0">
              <a:buNone/>
            </a:pPr>
            <a:r>
              <a:rPr lang="en-US" sz="1600" dirty="0"/>
              <a:t>		-Aligning the recruiting and education of criminal justice workforce to focus on preparing offenders 		for reentry by addressing their needs</a:t>
            </a:r>
          </a:p>
          <a:p>
            <a:pPr marL="457200" lvl="1" indent="0">
              <a:buNone/>
            </a:pPr>
            <a:r>
              <a:rPr lang="en-US" sz="1600" dirty="0"/>
              <a:t>		-Incorporating restorative justice concepts to address the needs of the victim, the community and 		the offender by promoting healing and restoring relationships</a:t>
            </a:r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r>
              <a:rPr lang="en-US" sz="160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885619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61D8973-EAA9-459A-AF59-BBB4233D6C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AC12FE-93F9-4950-88B6-0FE9E0C85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092" y="111034"/>
            <a:ext cx="5793475" cy="1485900"/>
          </a:xfrm>
        </p:spPr>
        <p:txBody>
          <a:bodyPr>
            <a:normAutofit/>
          </a:bodyPr>
          <a:lstStyle/>
          <a:p>
            <a:r>
              <a:rPr lang="en-US" dirty="0"/>
              <a:t>Results are Promising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646226-B4B3-43FA-87EC-700FFF3BB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53984"/>
            <a:ext cx="7383659" cy="3581400"/>
          </a:xfrm>
        </p:spPr>
        <p:txBody>
          <a:bodyPr>
            <a:noAutofit/>
          </a:bodyPr>
          <a:lstStyle/>
          <a:p>
            <a:r>
              <a:rPr lang="en-US" sz="1800" dirty="0"/>
              <a:t> Prison Population</a:t>
            </a:r>
          </a:p>
          <a:p>
            <a:pPr lvl="1"/>
            <a:r>
              <a:rPr lang="en-US" sz="1800" dirty="0"/>
              <a:t>Instead of increasing as projected prior to reform efforts, the prison admissions have dropped by almost 19% </a:t>
            </a:r>
          </a:p>
          <a:p>
            <a:pPr lvl="1"/>
            <a:r>
              <a:rPr lang="en-US" sz="1800" dirty="0"/>
              <a:t>As of 2017, the lowest number of African Americans have been admitted to prison since 2002</a:t>
            </a:r>
          </a:p>
          <a:p>
            <a:pPr marL="457200" lvl="1" indent="0">
              <a:buNone/>
            </a:pPr>
            <a:r>
              <a:rPr lang="en-US" sz="1800" b="1" dirty="0"/>
              <a:t>Crime Rates</a:t>
            </a:r>
          </a:p>
          <a:p>
            <a:pPr marL="457200" lvl="1" indent="0">
              <a:buNone/>
            </a:pPr>
            <a:r>
              <a:rPr lang="en-US" sz="1800" dirty="0"/>
              <a:t>	From 2008 to 2016, crime rates have decreased down by 24 	percent</a:t>
            </a:r>
          </a:p>
          <a:p>
            <a:pPr marL="457200" lvl="1" indent="0">
              <a:buNone/>
            </a:pPr>
            <a:r>
              <a:rPr lang="en-US" sz="1800" b="1" dirty="0"/>
              <a:t>Probation</a:t>
            </a:r>
          </a:p>
          <a:p>
            <a:pPr marL="457200" lvl="1" indent="0">
              <a:buNone/>
            </a:pPr>
            <a:r>
              <a:rPr lang="en-US" sz="1800" dirty="0"/>
              <a:t>	Since the probation reforms of 2017, the number of persons on 	probation has steadily decreased</a:t>
            </a:r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r>
              <a:rPr lang="en-US" sz="1800" b="1" dirty="0"/>
              <a:t>Juvenile Justice</a:t>
            </a:r>
          </a:p>
          <a:p>
            <a:pPr marL="457200" lvl="1" indent="0">
              <a:buNone/>
            </a:pPr>
            <a:r>
              <a:rPr lang="en-US" sz="1800" dirty="0"/>
              <a:t>	 Less children are being removed from their homes and 	recidivism is decreasing </a:t>
            </a:r>
          </a:p>
          <a:p>
            <a:pPr marL="457200" lvl="1" indent="0">
              <a:buNone/>
            </a:pPr>
            <a:r>
              <a:rPr lang="en-US" sz="1800" dirty="0"/>
              <a:t>	Savings from decreased placements have been used to provide 	community based services</a:t>
            </a:r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BEA8A33-C0D0-416D-8359-724B8828C7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661" y="0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A2C409A-B0D1-4A90-8A3B-ED61FACF49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416" r="18499"/>
          <a:stretch/>
        </p:blipFill>
        <p:spPr>
          <a:xfrm>
            <a:off x="7612260" y="10"/>
            <a:ext cx="4579739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08524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339</Words>
  <Application>Microsoft Office PowerPoint</Application>
  <PresentationFormat>Widescreen</PresentationFormat>
  <Paragraphs>90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Crop</vt:lpstr>
      <vt:lpstr>GEORIGIA CRIMINAL JUSTICE REFORM A Brief Summary   by Chatham County Juvenile Court Judge Lisa Colbert</vt:lpstr>
      <vt:lpstr>Before Reforms </vt:lpstr>
      <vt:lpstr>Governor Deal Led Reform Efforts in 2011</vt:lpstr>
      <vt:lpstr>Governor Deal Led Reform Efforts, continued</vt:lpstr>
      <vt:lpstr>Examples of the Reforms </vt:lpstr>
      <vt:lpstr>Examples of Reforms</vt:lpstr>
      <vt:lpstr>Examples of Reforms</vt:lpstr>
      <vt:lpstr>Examples of Reforms</vt:lpstr>
      <vt:lpstr>Results are Promising</vt:lpstr>
      <vt:lpstr>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GEORIGIA CRIMINAL JUSTICE REFORM A Brief Summary   by Chatham County Juvenile Court Judge Lisa Colbert</dc:title>
  <dc:creator>Lisa Colbert</dc:creator>
  <cp:lastModifiedBy>Unknown User</cp:lastModifiedBy>
  <cp:revision>9</cp:revision>
  <cp:lastPrinted>2020-01-21T15:30:17Z</cp:lastPrinted>
  <dcterms:created xsi:type="dcterms:W3CDTF">2020-01-21T14:04:44Z</dcterms:created>
  <dcterms:modified xsi:type="dcterms:W3CDTF">2020-01-21T16:17:26Z</dcterms:modified>
</cp:coreProperties>
</file>