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3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5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58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381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1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10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63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24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0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8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1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2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5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57EF80-AEAF-4FF3-BCA7-9D2CA4D7901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B1C40-0D3E-4560-AD42-2079D0EA5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510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A00C5-4EDD-4D00-84A5-37E8819D9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Affordable Housing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1C495-54F8-4BDD-9378-8A09E4A9DB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/>
              <a:t>Discussion Leader</a:t>
            </a:r>
          </a:p>
          <a:p>
            <a:r>
              <a:rPr lang="en-US" sz="3600" dirty="0"/>
              <a:t>Ken Zapp, PhD</a:t>
            </a:r>
          </a:p>
        </p:txBody>
      </p:sp>
    </p:spTree>
    <p:extLst>
      <p:ext uri="{BB962C8B-B14F-4D97-AF65-F5344CB8AC3E}">
        <p14:creationId xmlns:p14="http://schemas.microsoft.com/office/powerpoint/2010/main" val="2046808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350CF-2C27-4102-84C8-F17A2C991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B2AD7-DFD5-4A80-A1AC-7C00FB97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7600" dirty="0"/>
              <a:t>Obsolete land use, zoning regulations, and design requirements:</a:t>
            </a:r>
          </a:p>
          <a:p>
            <a:pPr marL="457200" lvl="1" indent="0">
              <a:buNone/>
            </a:pPr>
            <a:r>
              <a:rPr lang="en-US" sz="5900" dirty="0"/>
              <a:t>1. Minimum lot size,</a:t>
            </a:r>
          </a:p>
          <a:p>
            <a:pPr marL="457200" lvl="1" indent="0">
              <a:buNone/>
            </a:pPr>
            <a:r>
              <a:rPr lang="en-US" sz="5900" dirty="0"/>
              <a:t>2. Density per acre,</a:t>
            </a:r>
          </a:p>
          <a:p>
            <a:pPr marL="457200" lvl="1" indent="0">
              <a:buNone/>
            </a:pPr>
            <a:r>
              <a:rPr lang="en-US" sz="5900" dirty="0"/>
              <a:t>3. Number of people per unit</a:t>
            </a:r>
          </a:p>
          <a:p>
            <a:pPr marL="457200" lvl="1" indent="0">
              <a:buNone/>
            </a:pPr>
            <a:r>
              <a:rPr lang="en-US" sz="5900" dirty="0"/>
              <a:t>4. Parking requirements</a:t>
            </a:r>
          </a:p>
          <a:p>
            <a:pPr marL="457200" lvl="1" indent="0">
              <a:buNone/>
            </a:pPr>
            <a:r>
              <a:rPr lang="en-US" sz="5900" dirty="0"/>
              <a:t>5. Space per person </a:t>
            </a:r>
          </a:p>
          <a:p>
            <a:pPr marL="457200" lvl="1" indent="0">
              <a:buNone/>
            </a:pPr>
            <a:r>
              <a:rPr lang="en-US" sz="5900" dirty="0"/>
              <a:t>6. Access Issues</a:t>
            </a:r>
          </a:p>
          <a:p>
            <a:endParaRPr lang="en-US" sz="3000" dirty="0"/>
          </a:p>
          <a:p>
            <a:pPr marL="0" indent="0">
              <a:buNone/>
            </a:pP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511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9056-7932-4777-99EA-41787B93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Policy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9CB6A-FE83-4F2B-8443-675CD234F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1</a:t>
            </a:r>
            <a:r>
              <a:rPr lang="en-US" dirty="0"/>
              <a:t>. </a:t>
            </a:r>
            <a:r>
              <a:rPr lang="en-US" sz="3200" dirty="0"/>
              <a:t>Loss of Investment Incentives when Federal Government lowered income tax rates in Tax Reform laws since 1980’s,</a:t>
            </a:r>
          </a:p>
          <a:p>
            <a:pPr marL="0" indent="0">
              <a:buNone/>
            </a:pPr>
            <a:r>
              <a:rPr lang="en-US" sz="3200" dirty="0"/>
              <a:t>2. Reduction of Federal support for housing finance,</a:t>
            </a:r>
          </a:p>
          <a:p>
            <a:pPr marL="0" indent="0">
              <a:buNone/>
            </a:pPr>
            <a:r>
              <a:rPr lang="en-US" sz="3200" dirty="0"/>
              <a:t>3. No growth in Section 8 Vouchers as demand expands each year,</a:t>
            </a:r>
          </a:p>
          <a:p>
            <a:pPr marL="0" indent="0">
              <a:buNone/>
            </a:pPr>
            <a:r>
              <a:rPr lang="en-US" sz="3200" dirty="0"/>
              <a:t>4. No increase in minimum wage since 2009,</a:t>
            </a:r>
          </a:p>
          <a:p>
            <a:pPr marL="0" indent="0">
              <a:buNone/>
            </a:pPr>
            <a:r>
              <a:rPr lang="en-US" sz="3200" dirty="0"/>
              <a:t>5. Inadequate Government response to gentrification which eliminates low income housing stock. </a:t>
            </a:r>
          </a:p>
        </p:txBody>
      </p:sp>
    </p:spTree>
    <p:extLst>
      <p:ext uri="{BB962C8B-B14F-4D97-AF65-F5344CB8AC3E}">
        <p14:creationId xmlns:p14="http://schemas.microsoft.com/office/powerpoint/2010/main" val="2618363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138CD-C021-4F7C-A33F-87D50F0E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Being Done Elsewhere?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1A1F9-9704-46C1-96BB-0E039C25E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Vermont</a:t>
            </a:r>
            <a:r>
              <a:rPr lang="en-US" dirty="0"/>
              <a:t>: raises affordable housing funds through a small tax on property transfers and a tiny diversion of property taxes collected.</a:t>
            </a:r>
          </a:p>
          <a:p>
            <a:r>
              <a:rPr lang="en-US" b="1" dirty="0"/>
              <a:t>Minneapolis</a:t>
            </a:r>
            <a:r>
              <a:rPr lang="en-US" dirty="0"/>
              <a:t>: eliminated all single family zoning, allows triplexes  anywhere, and requires new developments to have a percent of affordable units.  </a:t>
            </a:r>
          </a:p>
          <a:p>
            <a:r>
              <a:rPr lang="en-US" b="1" dirty="0"/>
              <a:t>Boston</a:t>
            </a:r>
            <a:r>
              <a:rPr lang="en-US" dirty="0"/>
              <a:t>: charges housing developers a fee to fund affordable housing.</a:t>
            </a:r>
          </a:p>
          <a:p>
            <a:r>
              <a:rPr lang="en-US" b="1" dirty="0"/>
              <a:t>California</a:t>
            </a:r>
            <a:r>
              <a:rPr lang="en-US" dirty="0"/>
              <a:t>: fast-tracks projects with at least 50% affordable housing, funds private renovation of distressed properties, and  allows  development on excess state land.</a:t>
            </a:r>
          </a:p>
          <a:p>
            <a:r>
              <a:rPr lang="en-US" dirty="0"/>
              <a:t> </a:t>
            </a:r>
            <a:r>
              <a:rPr lang="en-US" b="1" dirty="0"/>
              <a:t>Several states</a:t>
            </a:r>
            <a:r>
              <a:rPr lang="en-US" dirty="0"/>
              <a:t> provide tax breaks for developers of affordable units.</a:t>
            </a:r>
          </a:p>
        </p:txBody>
      </p:sp>
    </p:spTree>
    <p:extLst>
      <p:ext uri="{BB962C8B-B14F-4D97-AF65-F5344CB8AC3E}">
        <p14:creationId xmlns:p14="http://schemas.microsoft.com/office/powerpoint/2010/main" val="428345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28FB5-905F-494A-8190-A8E9CFCE2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Affordability Innovation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438D7-49F6-4DCE-9CDC-00E8674E4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573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6500" dirty="0"/>
          </a:p>
          <a:p>
            <a:pPr marL="0" indent="0">
              <a:buNone/>
            </a:pPr>
            <a:r>
              <a:rPr lang="en-US" sz="14400" dirty="0"/>
              <a:t>Design Issues </a:t>
            </a:r>
          </a:p>
          <a:p>
            <a:r>
              <a:rPr lang="en-US" sz="11400" dirty="0"/>
              <a:t>Accessory Units</a:t>
            </a:r>
          </a:p>
          <a:p>
            <a:r>
              <a:rPr lang="en-US" sz="11400" dirty="0"/>
              <a:t>Multigenerational options</a:t>
            </a:r>
          </a:p>
          <a:p>
            <a:r>
              <a:rPr lang="en-US" sz="11400" dirty="0"/>
              <a:t>Pre-fab and modular development</a:t>
            </a:r>
          </a:p>
          <a:p>
            <a:pPr marL="0" indent="0">
              <a:buNone/>
            </a:pPr>
            <a:r>
              <a:rPr lang="en-US" sz="14400" dirty="0"/>
              <a:t>Ownership Options</a:t>
            </a:r>
            <a:r>
              <a:rPr lang="en-US" sz="11200" dirty="0"/>
              <a:t> </a:t>
            </a:r>
          </a:p>
          <a:p>
            <a:r>
              <a:rPr lang="en-US" sz="11200" dirty="0"/>
              <a:t>Rent to Own</a:t>
            </a:r>
            <a:r>
              <a:rPr lang="en-US" sz="14400" dirty="0"/>
              <a:t> </a:t>
            </a:r>
          </a:p>
          <a:p>
            <a:r>
              <a:rPr lang="en-US" sz="11200" dirty="0"/>
              <a:t>Shared appreciation loans</a:t>
            </a:r>
          </a:p>
          <a:p>
            <a:r>
              <a:rPr lang="en-US" sz="11200" dirty="0"/>
              <a:t>Small Loans</a:t>
            </a:r>
          </a:p>
          <a:p>
            <a:pPr marL="0" indent="0">
              <a:buNone/>
            </a:pPr>
            <a:r>
              <a:rPr lang="en-US" dirty="0"/>
              <a:t>           </a:t>
            </a:r>
          </a:p>
          <a:p>
            <a:pPr marL="0" indent="0">
              <a:buNone/>
            </a:pPr>
            <a:r>
              <a:rPr lang="en-US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2216346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25E5F-5332-4958-B336-A61851AA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Affordability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D8FB3-69D4-4D89-AF15-64FB4D94A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Community Preservation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r>
              <a:rPr lang="en-US" sz="2800" dirty="0"/>
              <a:t>Community Ownership</a:t>
            </a:r>
          </a:p>
          <a:p>
            <a:r>
              <a:rPr lang="en-US" sz="2800" dirty="0"/>
              <a:t> Eviction Controls</a:t>
            </a:r>
          </a:p>
          <a:p>
            <a:r>
              <a:rPr lang="en-US" sz="2800" dirty="0"/>
              <a:t> Giving Tenants first option to purchase units being sold      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90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B49DA-69F7-4F5B-A8EE-DFFA41B0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Funding Opportunities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1008A-2B81-45E3-BE84-B84B39D33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Expanding Supply: grants and loans for the development of new affordable housing options.</a:t>
            </a:r>
          </a:p>
          <a:p>
            <a:endParaRPr lang="en-US" sz="2800" dirty="0"/>
          </a:p>
          <a:p>
            <a:r>
              <a:rPr lang="en-US" sz="2800" dirty="0"/>
              <a:t>Expanding Demand: Increase funding for Section 8 vouchers</a:t>
            </a:r>
          </a:p>
          <a:p>
            <a:endParaRPr lang="en-US" sz="2800" dirty="0"/>
          </a:p>
          <a:p>
            <a:r>
              <a:rPr lang="en-US" sz="2800" dirty="0"/>
              <a:t>Impact of Each on Prices?</a:t>
            </a:r>
          </a:p>
        </p:txBody>
      </p:sp>
    </p:spTree>
    <p:extLst>
      <p:ext uri="{BB962C8B-B14F-4D97-AF65-F5344CB8AC3E}">
        <p14:creationId xmlns:p14="http://schemas.microsoft.com/office/powerpoint/2010/main" val="1223937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FFB5-60DF-423B-9A9F-09515451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Developments in Savannah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CEBAB-299B-4878-848E-C5C3B416E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Inclusionary Zoning – </a:t>
            </a:r>
            <a:r>
              <a:rPr lang="en-US" sz="2400" dirty="0"/>
              <a:t>City Planning Director Bridgit Liddy recommends that Savannah follow Atlanta’s lead in implementing policies which require that developers either include affordable units or pay into a fund for their development.</a:t>
            </a:r>
          </a:p>
          <a:p>
            <a:endParaRPr lang="en-US" sz="2400" dirty="0"/>
          </a:p>
          <a:p>
            <a:r>
              <a:rPr lang="en-US" dirty="0"/>
              <a:t>Rehabilitating Blighted Properties – </a:t>
            </a:r>
            <a:r>
              <a:rPr lang="en-US" sz="2400" dirty="0"/>
              <a:t>Martin </a:t>
            </a:r>
            <a:r>
              <a:rPr lang="en-US" sz="2400" dirty="0" err="1"/>
              <a:t>Fretty</a:t>
            </a:r>
            <a:r>
              <a:rPr lang="en-US" sz="2400" dirty="0"/>
              <a:t> proposed that the City spend $20 million over 10 years to transform 100 properties annually into housing.  These properties currently cost the taxpayers about $1,300 each year in crime and related activities. The new SPLOST proposal includes $10 million for this purpose.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44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E48D-9E56-4278-B1A2-5D8717B2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the Cost of Insufficient Affordable Housing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5F3C3-C6B9-42AE-BB73-65B71558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Chronic homeless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Other Homeless services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Hospitality Employers and Employees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Impact of instability on children</a:t>
            </a:r>
          </a:p>
        </p:txBody>
      </p:sp>
    </p:spTree>
    <p:extLst>
      <p:ext uri="{BB962C8B-B14F-4D97-AF65-F5344CB8AC3E}">
        <p14:creationId xmlns:p14="http://schemas.microsoft.com/office/powerpoint/2010/main" val="308535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5E224-D384-4A5F-81C1-AF4AC424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BDEB8-C3E2-4413-A9A8-F293DF3C9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1. </a:t>
            </a:r>
            <a:r>
              <a:rPr lang="en-US" sz="3600" dirty="0"/>
              <a:t>The Problem 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2. Causes of the Problem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3. What might be Done?</a:t>
            </a:r>
          </a:p>
        </p:txBody>
      </p:sp>
    </p:spTree>
    <p:extLst>
      <p:ext uri="{BB962C8B-B14F-4D97-AF65-F5344CB8AC3E}">
        <p14:creationId xmlns:p14="http://schemas.microsoft.com/office/powerpoint/2010/main" val="79454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91C0-14C8-4FEA-974D-1E74BE3B7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Housing: 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658AC-957B-4DB0-8A4A-2F4F4354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Define: Affordable Housing - in order to meet basic needs, a household should not spend more than 30 percent of gross income on housing.</a:t>
            </a:r>
          </a:p>
          <a:p>
            <a:r>
              <a:rPr lang="en-US" sz="3600" dirty="0"/>
              <a:t>Example: A household with $2,000/month gross income should not spend more than $600 a month on housing.</a:t>
            </a:r>
          </a:p>
          <a:p>
            <a:r>
              <a:rPr lang="en-US" sz="3600" dirty="0"/>
              <a:t>In other words, more than $600 a month is not affordable and the  household is Cost Burdened.  </a:t>
            </a:r>
          </a:p>
        </p:txBody>
      </p:sp>
    </p:spTree>
    <p:extLst>
      <p:ext uri="{BB962C8B-B14F-4D97-AF65-F5344CB8AC3E}">
        <p14:creationId xmlns:p14="http://schemas.microsoft.com/office/powerpoint/2010/main" val="337153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C501-540C-4886-B9BE-31BF36783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Housing: 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9A873-D836-4314-B9D2-EF24CA9A5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 Housing Market is Balanced When: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Households earning the median gross income can afford 50% of the market’s housing units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29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26CFF-8174-4F40-9523-F7C02C5C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Housing: 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AA06-96BD-4E48-A9AB-AC2CB5E6C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87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Study: Urban Institute - Washington, DC region needs: 264,000 new affordable housing units and a 40% growth in middle income cost housing in the near future. </a:t>
            </a:r>
          </a:p>
          <a:p>
            <a:r>
              <a:rPr lang="en-US" sz="2400" dirty="0"/>
              <a:t>Nationally, housing prices have grown twice as fast as wages.</a:t>
            </a:r>
          </a:p>
          <a:p>
            <a:r>
              <a:rPr lang="en-US" sz="2400" dirty="0"/>
              <a:t>Almost half of renters pay more than 30% of their gross income for housing.</a:t>
            </a:r>
          </a:p>
          <a:p>
            <a:r>
              <a:rPr lang="en-US" sz="2400" dirty="0"/>
              <a:t>People working 40 hours a week for the national minimum wage cannot rent anywhere if they pay only 30% of their gross income for housing.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23590-8024-4923-B337-8CBD7FEC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Housing: 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7913-0C4E-4106-BEAD-DC4C49FAD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To understand the problem locally, we will review the Chatham County Housing Coalition’s Fact Sheet.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Source: Martin </a:t>
            </a:r>
            <a:r>
              <a:rPr lang="en-US" sz="3600" dirty="0" err="1"/>
              <a:t>Fretty</a:t>
            </a:r>
            <a:r>
              <a:rPr lang="en-US" sz="3600" dirty="0"/>
              <a:t>, Director of Savannah’s Housing and Neighborhood Services with support of the Chatham County Housing Coalition. </a:t>
            </a:r>
          </a:p>
        </p:txBody>
      </p:sp>
    </p:spTree>
    <p:extLst>
      <p:ext uri="{BB962C8B-B14F-4D97-AF65-F5344CB8AC3E}">
        <p14:creationId xmlns:p14="http://schemas.microsoft.com/office/powerpoint/2010/main" val="398562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BA1C-058D-408F-829C-B4210B8D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Housing: Why the Shortage?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63F68-AB9F-4C61-B6B8-850F71CF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1. Demographic Shifts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2. Supply and Demand Factors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3. Regulatory Issues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4. Economic Policy Decisions</a:t>
            </a:r>
          </a:p>
        </p:txBody>
      </p:sp>
    </p:spTree>
    <p:extLst>
      <p:ext uri="{BB962C8B-B14F-4D97-AF65-F5344CB8AC3E}">
        <p14:creationId xmlns:p14="http://schemas.microsoft.com/office/powerpoint/2010/main" val="75893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858DA-4427-4084-B779-FC1D60C5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Shifts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57B11-6480-4B50-9747-B26E1890E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1. People over 55 living independently in their units</a:t>
            </a:r>
          </a:p>
          <a:p>
            <a:pPr marL="0" indent="0">
              <a:buNone/>
            </a:pPr>
            <a:r>
              <a:rPr lang="en-US" sz="3600" dirty="0"/>
              <a:t>2. Population growth – people living longer</a:t>
            </a:r>
          </a:p>
          <a:p>
            <a:pPr marL="0" indent="0">
              <a:buNone/>
            </a:pPr>
            <a:r>
              <a:rPr lang="en-US" sz="3600" dirty="0"/>
              <a:t>3. Smaller family size</a:t>
            </a:r>
          </a:p>
          <a:p>
            <a:pPr marL="0" indent="0">
              <a:buNone/>
            </a:pPr>
            <a:r>
              <a:rPr lang="en-US" sz="3600" dirty="0"/>
              <a:t>4. Decline of number of people per unit</a:t>
            </a:r>
          </a:p>
          <a:p>
            <a:pPr marL="0" indent="0">
              <a:buNone/>
            </a:pPr>
            <a:r>
              <a:rPr lang="en-US" sz="3600" dirty="0"/>
              <a:t>5. GEN X people staying in the rental    market</a:t>
            </a:r>
          </a:p>
        </p:txBody>
      </p:sp>
    </p:spTree>
    <p:extLst>
      <p:ext uri="{BB962C8B-B14F-4D97-AF65-F5344CB8AC3E}">
        <p14:creationId xmlns:p14="http://schemas.microsoft.com/office/powerpoint/2010/main" val="142971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0906-5ACC-4676-9B7E-B107CF77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C1458-147D-415B-926F-99A6DDC76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/>
              <a:t>Supply</a:t>
            </a:r>
          </a:p>
          <a:p>
            <a:pPr marL="457200" lvl="1" indent="0">
              <a:buNone/>
            </a:pPr>
            <a:r>
              <a:rPr lang="en-US" sz="2800" dirty="0"/>
              <a:t>1</a:t>
            </a:r>
            <a:r>
              <a:rPr lang="en-US" dirty="0"/>
              <a:t>. </a:t>
            </a:r>
            <a:r>
              <a:rPr lang="en-US" sz="2800" dirty="0"/>
              <a:t>Materials Cost up 24% since 2009</a:t>
            </a:r>
          </a:p>
          <a:p>
            <a:pPr marL="457200" lvl="1" indent="0">
              <a:buNone/>
            </a:pPr>
            <a:r>
              <a:rPr lang="en-US" sz="2800" dirty="0"/>
              <a:t>2. Lumber cost up almost 100%</a:t>
            </a:r>
          </a:p>
          <a:p>
            <a:pPr marL="457200" lvl="1" indent="0">
              <a:buNone/>
            </a:pPr>
            <a:r>
              <a:rPr lang="en-US" sz="2800" dirty="0"/>
              <a:t>3. Labor cost up faster than inflation (storms up, immigrant labor down)</a:t>
            </a:r>
          </a:p>
          <a:p>
            <a:pPr marL="457200" lvl="1" indent="0">
              <a:buNone/>
            </a:pPr>
            <a:r>
              <a:rPr lang="en-US" sz="2800" dirty="0"/>
              <a:t>4. Rental units taken off the market: Condo Sales, Vacation Rentals</a:t>
            </a:r>
          </a:p>
          <a:p>
            <a:pPr marL="0" indent="0">
              <a:buNone/>
            </a:pPr>
            <a:r>
              <a:rPr lang="en-US" sz="3600" dirty="0"/>
              <a:t>Demand</a:t>
            </a:r>
          </a:p>
          <a:p>
            <a:pPr marL="457200" lvl="1" indent="0">
              <a:buNone/>
            </a:pPr>
            <a:r>
              <a:rPr lang="en-US" sz="2800" dirty="0"/>
              <a:t>1</a:t>
            </a:r>
            <a:r>
              <a:rPr lang="en-US" dirty="0"/>
              <a:t>.</a:t>
            </a:r>
            <a:r>
              <a:rPr lang="en-US" sz="2800" dirty="0"/>
              <a:t> Demographic factors increasing demand</a:t>
            </a:r>
          </a:p>
          <a:p>
            <a:pPr marL="457200" lvl="1" indent="0">
              <a:buNone/>
            </a:pPr>
            <a:r>
              <a:rPr lang="en-US" sz="2800" dirty="0"/>
              <a:t>2. Growth of student and tourist demand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37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624</TotalTime>
  <Words>812</Words>
  <Application>Microsoft Office PowerPoint</Application>
  <PresentationFormat>Widescreen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Affordable Housing</vt:lpstr>
      <vt:lpstr>Our Plan</vt:lpstr>
      <vt:lpstr>Affordable Housing: The Problem </vt:lpstr>
      <vt:lpstr>Affordable Housing: The Problem </vt:lpstr>
      <vt:lpstr>Affordable Housing: The Problem </vt:lpstr>
      <vt:lpstr>Affordable Housing: The Problem </vt:lpstr>
      <vt:lpstr>Affordable Housing: Why the Shortage?</vt:lpstr>
      <vt:lpstr>Demographic Shifts</vt:lpstr>
      <vt:lpstr>Supply and Demand</vt:lpstr>
      <vt:lpstr>Regulatory Issues</vt:lpstr>
      <vt:lpstr>Economic Policy Issues </vt:lpstr>
      <vt:lpstr>What is Being Done Elsewhere?</vt:lpstr>
      <vt:lpstr>Housing Affordability Innovation </vt:lpstr>
      <vt:lpstr>Housing Affordability Innovation</vt:lpstr>
      <vt:lpstr>Federal Funding Opportunities </vt:lpstr>
      <vt:lpstr>Recent Developments in Savannah</vt:lpstr>
      <vt:lpstr>Comments on the Cost of Insufficient Affordable Housing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Affordable Housing</dc:title>
  <dc:creator>ken zapp</dc:creator>
  <cp:lastModifiedBy>ken zapp</cp:lastModifiedBy>
  <cp:revision>79</cp:revision>
  <dcterms:created xsi:type="dcterms:W3CDTF">2019-09-05T20:00:26Z</dcterms:created>
  <dcterms:modified xsi:type="dcterms:W3CDTF">2019-10-04T13:40:51Z</dcterms:modified>
</cp:coreProperties>
</file>